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936" y="5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813992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206150" y="1196751"/>
            <a:ext cx="8731699" cy="103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tabLst>
                <a:tab pos="1244600" algn="l"/>
              </a:tabLst>
              <a:defRPr sz="3200" b="1">
                <a:solidFill>
                  <a:srgbClr val="215968"/>
                </a:solidFill>
              </a:defRPr>
            </a:lvl1pPr>
          </a:lstStyle>
          <a:p>
            <a:r>
              <a:t>Case 9 for teaching package on domestic violence</a:t>
            </a:r>
          </a:p>
        </p:txBody>
      </p:sp>
      <p:sp>
        <p:nvSpPr>
          <p:cNvPr id="113" name="Shape 113"/>
          <p:cNvSpPr/>
          <p:nvPr/>
        </p:nvSpPr>
        <p:spPr>
          <a:xfrm>
            <a:off x="777890" y="3212975"/>
            <a:ext cx="815599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 b="1" i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Name of presenter and institution</a:t>
            </a:r>
          </a:p>
        </p:txBody>
      </p:sp>
      <p:sp>
        <p:nvSpPr>
          <p:cNvPr id="114" name="Shape 114"/>
          <p:cNvSpPr/>
          <p:nvPr/>
        </p:nvSpPr>
        <p:spPr>
          <a:xfrm>
            <a:off x="31089" y="6381327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15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7455" y="5358619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rgbClr val="CCC1DA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 b="1">
                <a:solidFill>
                  <a:srgbClr val="E6E0EC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0" y="-31930"/>
            <a:ext cx="9144000" cy="620688"/>
          </a:xfrm>
          <a:prstGeom prst="rect">
            <a:avLst/>
          </a:prstGeom>
          <a:solidFill>
            <a:srgbClr val="CCC1DA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20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hape 121"/>
          <p:cNvSpPr>
            <a:spLocks noGrp="1"/>
          </p:cNvSpPr>
          <p:nvPr>
            <p:ph type="body" sz="quarter" idx="1"/>
          </p:nvPr>
        </p:nvSpPr>
        <p:spPr>
          <a:xfrm>
            <a:off x="492851" y="1412775"/>
            <a:ext cx="8229601" cy="1077219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tabLst>
                <a:tab pos="1244600" algn="l"/>
              </a:tabLst>
              <a:defRPr b="1">
                <a:solidFill>
                  <a:srgbClr val="21596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Severe Violence with permanent physical disfigurement: Domestic violence in Italy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125"/>
          <p:cNvGrpSpPr/>
          <p:nvPr/>
        </p:nvGrpSpPr>
        <p:grpSpPr>
          <a:xfrm>
            <a:off x="-49938" y="-27298"/>
            <a:ext cx="9177005" cy="620689"/>
            <a:chOff x="-33002" y="0"/>
            <a:chExt cx="9177003" cy="620688"/>
          </a:xfrm>
        </p:grpSpPr>
        <p:sp>
          <p:nvSpPr>
            <p:cNvPr id="123" name="Shape 123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-33002" y="17958"/>
              <a:ext cx="9177003" cy="584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Aims and objectives</a:t>
              </a:r>
            </a:p>
          </p:txBody>
        </p:sp>
      </p:grpSp>
      <p:sp>
        <p:nvSpPr>
          <p:cNvPr id="126" name="Shape 126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27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/>
        </p:nvSpPr>
        <p:spPr>
          <a:xfrm>
            <a:off x="244535" y="1488862"/>
            <a:ext cx="8687067" cy="3539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rPr sz="2800" dirty="0"/>
              <a:t>To show that women often confuse love with possession and do not realize </a:t>
            </a:r>
            <a:r>
              <a:rPr sz="2800" dirty="0" smtClean="0"/>
              <a:t>they </a:t>
            </a:r>
            <a:r>
              <a:rPr sz="2800" dirty="0"/>
              <a:t>may be in danger from this </a:t>
            </a:r>
            <a:r>
              <a:rPr sz="2800" dirty="0" smtClean="0"/>
              <a:t>relationship</a:t>
            </a:r>
            <a:endParaRPr lang="en-GB" sz="2800" dirty="0" smtClean="0"/>
          </a:p>
          <a:p>
            <a:pPr marL="285750" indent="-285750">
              <a:buSzPct val="100000"/>
              <a:buFont typeface="Arial"/>
              <a:buChar char="•"/>
              <a:defRPr sz="3200">
                <a:latin typeface="Arial"/>
                <a:ea typeface="Arial"/>
                <a:cs typeface="Arial"/>
                <a:sym typeface="Arial"/>
              </a:defRPr>
            </a:pPr>
            <a:endParaRPr sz="2800" dirty="0"/>
          </a:p>
          <a:p>
            <a:pPr marL="285750" indent="-285750">
              <a:buSzPct val="100000"/>
              <a:buFont typeface="Arial"/>
              <a:buChar char="•"/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rPr sz="2800" dirty="0"/>
              <a:t>To show </a:t>
            </a:r>
            <a:r>
              <a:rPr sz="2800" dirty="0" smtClean="0"/>
              <a:t>it </a:t>
            </a:r>
            <a:r>
              <a:rPr sz="2800" dirty="0"/>
              <a:t>is possible to start from a history of violence and </a:t>
            </a:r>
            <a:r>
              <a:rPr sz="2800" dirty="0" smtClean="0"/>
              <a:t>move </a:t>
            </a:r>
            <a:r>
              <a:rPr sz="2800" dirty="0"/>
              <a:t>to the woman finding her true self, becoming stronger, more courageous, proud of herself and her newfound beauty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 132"/>
          <p:cNvGrpSpPr/>
          <p:nvPr/>
        </p:nvGrpSpPr>
        <p:grpSpPr>
          <a:xfrm>
            <a:off x="-16934" y="-6655"/>
            <a:ext cx="9144001" cy="620688"/>
            <a:chOff x="0" y="0"/>
            <a:chExt cx="9144000" cy="620687"/>
          </a:xfrm>
        </p:grpSpPr>
        <p:sp>
          <p:nvSpPr>
            <p:cNvPr id="130" name="Shape 130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Case details</a:t>
              </a:r>
            </a:p>
          </p:txBody>
        </p:sp>
      </p:grpSp>
      <p:sp>
        <p:nvSpPr>
          <p:cNvPr id="133" name="Shape 133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34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>
            <a:spLocks noGrp="1"/>
          </p:cNvSpPr>
          <p:nvPr>
            <p:ph type="body" idx="1"/>
          </p:nvPr>
        </p:nvSpPr>
        <p:spPr>
          <a:xfrm>
            <a:off x="203201" y="577713"/>
            <a:ext cx="8775700" cy="5410712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marL="336042" indent="-336042" defTabSz="896111">
              <a:spcBef>
                <a:spcPts val="0"/>
              </a:spcBef>
              <a:spcAft>
                <a:spcPts val="600"/>
              </a:spcAft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Lucia is a lawyer aged 37 years. One evening a hooded man poured acid on her face after she returned home from </a:t>
            </a:r>
            <a:r>
              <a:rPr dirty="0" smtClean="0"/>
              <a:t>swimming </a:t>
            </a:r>
            <a:endParaRPr dirty="0"/>
          </a:p>
          <a:p>
            <a:pPr marL="336042" indent="-336042" defTabSz="896111">
              <a:spcBef>
                <a:spcPts val="0"/>
              </a:spcBef>
              <a:spcAft>
                <a:spcPts val="600"/>
              </a:spcAft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attacker was a previous partner with whom she broke off </a:t>
            </a:r>
            <a:r>
              <a:rPr dirty="0" smtClean="0"/>
              <a:t>the </a:t>
            </a:r>
            <a:r>
              <a:rPr dirty="0"/>
              <a:t>relationship </a:t>
            </a:r>
            <a:r>
              <a:rPr lang="en-GB" dirty="0" smtClean="0"/>
              <a:t>a year ago</a:t>
            </a:r>
            <a:endParaRPr dirty="0"/>
          </a:p>
          <a:p>
            <a:pPr marL="336042" indent="-336042" defTabSz="896111">
              <a:spcBef>
                <a:spcPts val="0"/>
              </a:spcBef>
              <a:spcAft>
                <a:spcPts val="600"/>
              </a:spcAft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He was arrested the same night and subsequently sentenced to 20 years in prison</a:t>
            </a:r>
          </a:p>
          <a:p>
            <a:pPr marL="336042" indent="-336042" defTabSz="896111">
              <a:spcBef>
                <a:spcPts val="500"/>
              </a:spcBef>
              <a:spcAft>
                <a:spcPts val="600"/>
              </a:spcAft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He had lied to her about his 10 year relationship with another woman by whom he had a son. Lucia knew about it, but always forgiven him</a:t>
            </a:r>
          </a:p>
          <a:p>
            <a:pPr marL="336042" indent="-336042" defTabSz="896111">
              <a:spcBef>
                <a:spcPts val="500"/>
              </a:spcBef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After she finally broke off the relationship, his </a:t>
            </a:r>
            <a:r>
              <a:rPr dirty="0" err="1"/>
              <a:t>behaviour</a:t>
            </a:r>
            <a:r>
              <a:rPr dirty="0"/>
              <a:t> became obsessive: stalking, ambiguous writings, intruding in the house and tampering with the gas system with the risk of blowing up the whole building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body" idx="1"/>
          </p:nvPr>
        </p:nvSpPr>
        <p:spPr>
          <a:xfrm>
            <a:off x="87328" y="810318"/>
            <a:ext cx="9019562" cy="5145437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0" indent="0">
              <a:spcBef>
                <a:spcPts val="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 </a:t>
            </a:r>
          </a:p>
          <a:p>
            <a:pPr marL="0" indent="0">
              <a:spcBef>
                <a:spcPts val="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‘</a:t>
            </a:r>
          </a:p>
        </p:txBody>
      </p:sp>
      <p:grpSp>
        <p:nvGrpSpPr>
          <p:cNvPr id="140" name="Group 140"/>
          <p:cNvGrpSpPr/>
          <p:nvPr/>
        </p:nvGrpSpPr>
        <p:grpSpPr>
          <a:xfrm>
            <a:off x="0" y="0"/>
            <a:ext cx="9144000" cy="620688"/>
            <a:chOff x="0" y="0"/>
            <a:chExt cx="9144000" cy="620687"/>
          </a:xfrm>
        </p:grpSpPr>
        <p:sp>
          <p:nvSpPr>
            <p:cNvPr id="138" name="Shape 138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39" name="Shape 139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Case details</a:t>
              </a:r>
            </a:p>
          </p:txBody>
        </p:sp>
      </p:grpSp>
      <p:sp>
        <p:nvSpPr>
          <p:cNvPr id="141" name="Shape 141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42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/>
        </p:nvSpPr>
        <p:spPr>
          <a:xfrm>
            <a:off x="177800" y="667444"/>
            <a:ext cx="8788400" cy="5765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 anchor="ctr">
            <a:spAutoFit/>
          </a:bodyPr>
          <a:lstStyle/>
          <a:p>
            <a:pPr marL="342900" indent="-342900">
              <a:spcBef>
                <a:spcPts val="500"/>
              </a:spcBef>
              <a:spcAft>
                <a:spcPts val="1200"/>
              </a:spcAft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400" dirty="0"/>
              <a:t>Lucia survived the acid attack, but with the risk of becoming blind</a:t>
            </a:r>
          </a:p>
          <a:p>
            <a:pPr marL="342900" indent="-342900">
              <a:spcBef>
                <a:spcPts val="500"/>
              </a:spcBef>
              <a:spcAft>
                <a:spcPts val="1200"/>
              </a:spcAft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400" dirty="0"/>
              <a:t>She underwent a series of plastic surgery operations to repair the damage and restore her facial features</a:t>
            </a:r>
          </a:p>
          <a:p>
            <a:pPr marL="342900" indent="-342900">
              <a:spcBef>
                <a:spcPts val="500"/>
              </a:spcBef>
              <a:spcAft>
                <a:spcPts val="1200"/>
              </a:spcAft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400" dirty="0"/>
              <a:t>Lucia started a course of treatment to fight the fragility that made her a victim and </a:t>
            </a:r>
            <a:r>
              <a:rPr sz="2400" dirty="0" smtClean="0"/>
              <a:t>stay in </a:t>
            </a:r>
            <a:r>
              <a:rPr sz="2400" dirty="0"/>
              <a:t>a violent relationship</a:t>
            </a:r>
          </a:p>
          <a:p>
            <a:pPr marL="342900" indent="-342900">
              <a:spcBef>
                <a:spcPts val="500"/>
              </a:spcBef>
              <a:spcAft>
                <a:spcPts val="1200"/>
              </a:spcAft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400" dirty="0"/>
              <a:t>She lives with her disfigured face and became a symbol of great strength and courage to other women in similar situations 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400" dirty="0"/>
              <a:t>In March 2014, she received the medal “Knight of the Republic” for the courage, determination and dignity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sz="2400" dirty="0" smtClean="0"/>
              <a:t>with </a:t>
            </a:r>
            <a:r>
              <a:rPr sz="2400" dirty="0"/>
              <a:t>which she reacted to the severe physical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sz="2400" dirty="0" smtClean="0"/>
              <a:t>consequences </a:t>
            </a:r>
            <a:r>
              <a:rPr sz="2400" dirty="0"/>
              <a:t>of the infamous </a:t>
            </a:r>
            <a:r>
              <a:rPr sz="2400" dirty="0" smtClean="0"/>
              <a:t>attack</a:t>
            </a:r>
            <a:endParaRPr sz="24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48" name="Group 148"/>
          <p:cNvGrpSpPr/>
          <p:nvPr/>
        </p:nvGrpSpPr>
        <p:grpSpPr>
          <a:xfrm>
            <a:off x="0" y="-18646"/>
            <a:ext cx="9144000" cy="620688"/>
            <a:chOff x="0" y="0"/>
            <a:chExt cx="9144000" cy="620687"/>
          </a:xfrm>
        </p:grpSpPr>
        <p:sp>
          <p:nvSpPr>
            <p:cNvPr id="146" name="Shape 146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just">
                <a:defRPr sz="3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>
              <a:off x="0" y="5402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just">
                <a:defRPr sz="3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Learning points</a:t>
              </a:r>
            </a:p>
          </p:txBody>
        </p:sp>
      </p:grpSp>
      <p:pic>
        <p:nvPicPr>
          <p:cNvPr id="149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7455" y="5358619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Shape 151"/>
          <p:cNvSpPr/>
          <p:nvPr/>
        </p:nvSpPr>
        <p:spPr>
          <a:xfrm>
            <a:off x="205316" y="779851"/>
            <a:ext cx="8699500" cy="5201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marL="457200" indent="-457200">
              <a:spcAft>
                <a:spcPts val="1200"/>
              </a:spcAft>
              <a:buSzPct val="100000"/>
              <a:buFont typeface="Arial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Women do not want to see the danger of the relationship because love makes them blind. We need to work on ourselves and accept that if a relationship does not work it must be put aside</a:t>
            </a:r>
          </a:p>
          <a:p>
            <a:pPr marL="457200" indent="-457200">
              <a:spcAft>
                <a:spcPts val="1200"/>
              </a:spcAft>
              <a:buSzPct val="100000"/>
              <a:buFont typeface="Arial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Understanding and love of oneself makes a person less vulnerable. A first step is to understand what is happening and how to re-appropriate our lives, our bodies and our time</a:t>
            </a:r>
          </a:p>
          <a:p>
            <a:pPr marL="457200" indent="-457200">
              <a:buSzPct val="100000"/>
              <a:buFont typeface="Arial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Lucia’s situation is classic </a:t>
            </a:r>
            <a:r>
              <a:rPr lang="en-GB" dirty="0" smtClean="0"/>
              <a:t>where </a:t>
            </a:r>
            <a:r>
              <a:rPr dirty="0" smtClean="0"/>
              <a:t>possession </a:t>
            </a:r>
            <a:r>
              <a:rPr dirty="0"/>
              <a:t>is mistaken for love; anger becomes ferocity, until </a:t>
            </a:r>
            <a:r>
              <a:rPr dirty="0" smtClean="0"/>
              <a:t>in </a:t>
            </a:r>
            <a:r>
              <a:rPr dirty="0"/>
              <a:t>the essence of cruelty: the acid is thrown in her face</a:t>
            </a:r>
            <a:r>
              <a:rPr dirty="0" smtClean="0"/>
              <a:t>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dirty="0" smtClean="0"/>
              <a:t> </a:t>
            </a:r>
            <a:r>
              <a:rPr dirty="0"/>
              <a:t>“</a:t>
            </a:r>
            <a:r>
              <a:rPr i="1" dirty="0"/>
              <a:t>If I can not have you, I will gate you</a:t>
            </a:r>
            <a:r>
              <a:rPr dirty="0"/>
              <a:t>”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/>
        </p:nvSpPr>
        <p:spPr>
          <a:xfrm>
            <a:off x="582542" y="4797969"/>
            <a:ext cx="659126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solidFill>
                  <a:srgbClr val="604A7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https://mwiaviolencemanual.wordpress.com/</a:t>
            </a:r>
          </a:p>
        </p:txBody>
      </p:sp>
      <p:sp>
        <p:nvSpPr>
          <p:cNvPr id="154" name="Shape 154"/>
          <p:cNvSpPr/>
          <p:nvPr/>
        </p:nvSpPr>
        <p:spPr>
          <a:xfrm>
            <a:off x="31089" y="6381327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57" name="Group 157"/>
          <p:cNvGrpSpPr/>
          <p:nvPr/>
        </p:nvGrpSpPr>
        <p:grpSpPr>
          <a:xfrm>
            <a:off x="0" y="0"/>
            <a:ext cx="9144000" cy="620688"/>
            <a:chOff x="0" y="0"/>
            <a:chExt cx="9144000" cy="620687"/>
          </a:xfrm>
        </p:grpSpPr>
        <p:sp>
          <p:nvSpPr>
            <p:cNvPr id="155" name="Shape 155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56" name="Shape 156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MWIA´s training module on violence</a:t>
              </a:r>
            </a:p>
          </p:txBody>
        </p:sp>
      </p:grpSp>
      <p:pic>
        <p:nvPicPr>
          <p:cNvPr id="158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6336" y="5445223"/>
            <a:ext cx="1223361" cy="12453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age2.png">
            <a:hlinkClick r:id="rId3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8747" y="1268759"/>
            <a:ext cx="7868685" cy="3024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Larissa">
  <a:themeElements>
    <a:clrScheme name="Lariss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Lariss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Lariss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410</Words>
  <Application>Microsoft Office PowerPoint</Application>
  <PresentationFormat>Bildschirmpräsentation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melvin</dc:creator>
  <cp:lastModifiedBy>pfleide</cp:lastModifiedBy>
  <cp:revision>4</cp:revision>
  <dcterms:modified xsi:type="dcterms:W3CDTF">2017-04-02T13:47:26Z</dcterms:modified>
</cp:coreProperties>
</file>