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5" d="100"/>
          <a:sy n="65" d="100"/>
        </p:scale>
        <p:origin x="-123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720031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who.int/iris/bitstream/10665/77432/1/WHO_RHR_12.36_eng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206150" y="1196751"/>
            <a:ext cx="8731699" cy="103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tabLst>
                <a:tab pos="1244600" algn="l"/>
              </a:tabLst>
              <a:defRPr sz="3200" b="1">
                <a:solidFill>
                  <a:srgbClr val="215968"/>
                </a:solidFill>
              </a:defRPr>
            </a:lvl1pPr>
          </a:lstStyle>
          <a:p>
            <a:r>
              <a:t>Case 8 for teaching package on domestic violence</a:t>
            </a:r>
          </a:p>
        </p:txBody>
      </p:sp>
      <p:sp>
        <p:nvSpPr>
          <p:cNvPr id="113" name="Shape 113"/>
          <p:cNvSpPr/>
          <p:nvPr/>
        </p:nvSpPr>
        <p:spPr>
          <a:xfrm>
            <a:off x="777890" y="3212975"/>
            <a:ext cx="81559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 b="1" i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Name of presenter and institution</a:t>
            </a:r>
          </a:p>
        </p:txBody>
      </p:sp>
      <p:sp>
        <p:nvSpPr>
          <p:cNvPr id="114" name="Shape 114"/>
          <p:cNvSpPr/>
          <p:nvPr/>
        </p:nvSpPr>
        <p:spPr>
          <a:xfrm>
            <a:off x="31089" y="6381327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15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CCC1DA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 b="1">
                <a:solidFill>
                  <a:srgbClr val="E6E0E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-16934" y="0"/>
            <a:ext cx="9160934" cy="620688"/>
          </a:xfrm>
          <a:prstGeom prst="rect">
            <a:avLst/>
          </a:prstGeom>
          <a:solidFill>
            <a:srgbClr val="CCC1DA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20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xfrm>
            <a:off x="440266" y="1412775"/>
            <a:ext cx="8229601" cy="1175708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tabLst>
                <a:tab pos="1244600" algn="l"/>
              </a:tabLst>
              <a:defRPr b="1">
                <a:solidFill>
                  <a:srgbClr val="21596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Cultural aspects of violence: </a:t>
            </a:r>
          </a:p>
          <a:p>
            <a:pPr marL="0" indent="0" algn="ctr">
              <a:buSzTx/>
              <a:buNone/>
              <a:tabLst>
                <a:tab pos="1244600" algn="l"/>
              </a:tabLst>
              <a:defRPr b="1">
                <a:solidFill>
                  <a:srgbClr val="21596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Domestic violence in Greece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xfrm>
            <a:off x="318345" y="1429790"/>
            <a:ext cx="8229601" cy="452596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show the impact of extraordinary economic situations e.g. A country in financial crisis </a:t>
            </a:r>
            <a:r>
              <a:rPr lang="en-GB" sz="2800" dirty="0" smtClean="0"/>
              <a:t>affects </a:t>
            </a:r>
            <a:r>
              <a:rPr sz="2800" dirty="0" smtClean="0"/>
              <a:t> </a:t>
            </a:r>
            <a:r>
              <a:rPr sz="2800" dirty="0"/>
              <a:t>the rate of domestic </a:t>
            </a:r>
            <a:r>
              <a:rPr sz="2800" dirty="0" smtClean="0"/>
              <a:t>violence</a:t>
            </a:r>
            <a:endParaRPr lang="en-GB" sz="2800" dirty="0" smtClean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2800" dirty="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800" dirty="0"/>
              <a:t>To show how victims of violence often find excuses for their injuries and believe they must have done something wrong</a:t>
            </a:r>
          </a:p>
        </p:txBody>
      </p:sp>
      <p:grpSp>
        <p:nvGrpSpPr>
          <p:cNvPr id="126" name="Group 126"/>
          <p:cNvGrpSpPr/>
          <p:nvPr/>
        </p:nvGrpSpPr>
        <p:grpSpPr>
          <a:xfrm>
            <a:off x="0" y="-14415"/>
            <a:ext cx="9144000" cy="620688"/>
            <a:chOff x="0" y="0"/>
            <a:chExt cx="9144000" cy="620687"/>
          </a:xfrm>
        </p:grpSpPr>
        <p:sp>
          <p:nvSpPr>
            <p:cNvPr id="124" name="Shape 124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Aims and objectives</a:t>
              </a:r>
            </a:p>
          </p:txBody>
        </p:sp>
      </p:grpSp>
      <p:sp>
        <p:nvSpPr>
          <p:cNvPr id="127" name="Shape 127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28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2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30" name="Shape 130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Case details</a:t>
              </a:r>
            </a:p>
          </p:txBody>
        </p:sp>
      </p:grpSp>
      <p:sp>
        <p:nvSpPr>
          <p:cNvPr id="133" name="Shape 133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34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9776" y="5503507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xfrm>
            <a:off x="162232" y="649551"/>
            <a:ext cx="8701549" cy="5262980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35year old, married, lives in Athens. Due to the financial crisis she lost her job as did her husband 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One day a friend noticed a bruise on her face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She tried to find excuses but finally confessed to her friend that she was abused by her husband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violence started after he lost his job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She had not sought any help so far because she felt ashamed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She thought it must be partly her own fault</a:t>
            </a:r>
          </a:p>
          <a:p>
            <a:pPr marL="0" indent="0">
              <a:spcBef>
                <a:spcPts val="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0" indent="0">
              <a:spcBef>
                <a:spcPts val="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Situation now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With her friend`s help she was able to recognize the degree of unhealthiness  of the marital relationship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She decided to seek professional help</a:t>
            </a:r>
          </a:p>
          <a:p>
            <a:pPr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Today she is divorced from her husband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40" name="Group 140"/>
          <p:cNvGrpSpPr/>
          <p:nvPr/>
        </p:nvGrpSpPr>
        <p:grpSpPr>
          <a:xfrm>
            <a:off x="0" y="6989"/>
            <a:ext cx="9144000" cy="620688"/>
            <a:chOff x="0" y="0"/>
            <a:chExt cx="9144000" cy="620687"/>
          </a:xfrm>
        </p:grpSpPr>
        <p:sp>
          <p:nvSpPr>
            <p:cNvPr id="138" name="Shape 138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0" y="5402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Learning points</a:t>
              </a:r>
            </a:p>
          </p:txBody>
        </p:sp>
      </p:grpSp>
      <p:pic>
        <p:nvPicPr>
          <p:cNvPr id="141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xfrm>
            <a:off x="280218" y="809714"/>
            <a:ext cx="8863781" cy="541084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rPr dirty="0"/>
              <a:t>34% of victims of domestic violence do not go to the police and 7% do not want the perpetrator to be </a:t>
            </a:r>
            <a:r>
              <a:rPr dirty="0" smtClean="0"/>
              <a:t>punished</a:t>
            </a:r>
            <a:endParaRPr lang="en-GB" dirty="0" smtClean="0"/>
          </a:p>
          <a:p>
            <a:pPr marL="0" indent="0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rPr lang="de-DE" dirty="0" smtClean="0"/>
              <a:t/>
            </a:r>
            <a:br>
              <a:rPr lang="de-DE" dirty="0" smtClean="0"/>
            </a:br>
            <a:r>
              <a:rPr dirty="0" smtClean="0"/>
              <a:t>Why</a:t>
            </a:r>
            <a:r>
              <a:rPr dirty="0"/>
              <a:t>?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rPr dirty="0"/>
              <a:t>They feel ashamed and guilty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rPr dirty="0"/>
              <a:t>Love for the partner and the hope he will change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rPr dirty="0"/>
              <a:t>They fear the end of the relationship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rPr dirty="0"/>
              <a:t>They feel it is the best for their children not to do anything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rPr dirty="0"/>
              <a:t>They are somehow dependent on their partner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rPr dirty="0"/>
              <a:t>They feel they will not be satisfied with the measures taken by e.g. the police ( according to an EU-study 63% </a:t>
            </a:r>
            <a:r>
              <a:rPr lang="en-GB" dirty="0" smtClean="0"/>
              <a:t>              </a:t>
            </a:r>
            <a:r>
              <a:rPr dirty="0" smtClean="0"/>
              <a:t>were </a:t>
            </a:r>
            <a:r>
              <a:rPr dirty="0"/>
              <a:t>not satisfied with the reaction of the police)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-16934" y="6408001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47" name="Group 147"/>
          <p:cNvGrpSpPr/>
          <p:nvPr/>
        </p:nvGrpSpPr>
        <p:grpSpPr>
          <a:xfrm>
            <a:off x="0" y="-100055"/>
            <a:ext cx="9144000" cy="620688"/>
            <a:chOff x="0" y="0"/>
            <a:chExt cx="9144000" cy="620687"/>
          </a:xfrm>
        </p:grpSpPr>
        <p:sp>
          <p:nvSpPr>
            <p:cNvPr id="145" name="Shape 145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0" y="5402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just">
                <a:defRPr sz="3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Learning points</a:t>
              </a:r>
            </a:p>
          </p:txBody>
        </p:sp>
      </p:grpSp>
      <p:pic>
        <p:nvPicPr>
          <p:cNvPr id="148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7455" y="5358619"/>
            <a:ext cx="1223361" cy="1245312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xfrm>
            <a:off x="250722" y="1193082"/>
            <a:ext cx="8686801" cy="541084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Monetary problems are one known risk factor for abuse: women with a low household income are twice as likely to experience abuse than women with high </a:t>
            </a:r>
            <a:r>
              <a:rPr dirty="0" smtClean="0"/>
              <a:t>income</a:t>
            </a:r>
            <a:endParaRPr lang="en-GB" dirty="0" smtClean="0"/>
          </a:p>
          <a:p>
            <a:pPr>
              <a:spcBef>
                <a:spcPts val="6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endParaRPr sz="1600" dirty="0"/>
          </a:p>
          <a:p>
            <a:pPr>
              <a:spcBef>
                <a:spcPts val="6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Main supportive factors include close friends and family (other than the perpetrator)</a:t>
            </a:r>
          </a:p>
          <a:p>
            <a:pPr marL="0" indent="0"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0" indent="0">
              <a:spcBef>
                <a:spcPts val="600"/>
              </a:spcBef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 For more information see: </a:t>
            </a:r>
          </a:p>
          <a:p>
            <a:pPr marL="0" indent="0"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http://apps.who.int/iris/bitstream/10665/77432/1/WHO_RHR_12.36_eng.pdf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582542" y="4797969"/>
            <a:ext cx="659126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604A7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https://mwiaviolencemanual.wordpress.com/</a:t>
            </a:r>
          </a:p>
        </p:txBody>
      </p:sp>
      <p:sp>
        <p:nvSpPr>
          <p:cNvPr id="152" name="Shape 152"/>
          <p:cNvSpPr/>
          <p:nvPr/>
        </p:nvSpPr>
        <p:spPr>
          <a:xfrm>
            <a:off x="31089" y="6381327"/>
            <a:ext cx="9144001" cy="61912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55" name="Group 155"/>
          <p:cNvGrpSpPr/>
          <p:nvPr/>
        </p:nvGrpSpPr>
        <p:grpSpPr>
          <a:xfrm>
            <a:off x="0" y="0"/>
            <a:ext cx="9144000" cy="620688"/>
            <a:chOff x="0" y="0"/>
            <a:chExt cx="9144000" cy="620687"/>
          </a:xfrm>
        </p:grpSpPr>
        <p:sp>
          <p:nvSpPr>
            <p:cNvPr id="153" name="Shape 153"/>
            <p:cNvSpPr/>
            <p:nvPr/>
          </p:nvSpPr>
          <p:spPr>
            <a:xfrm>
              <a:off x="0" y="0"/>
              <a:ext cx="9144000" cy="620688"/>
            </a:xfrm>
            <a:prstGeom prst="rect">
              <a:avLst/>
            </a:prstGeom>
            <a:solidFill>
              <a:srgbClr val="CCC1D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0" y="36321"/>
              <a:ext cx="9144000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MWIA´s training module on violence</a:t>
              </a:r>
            </a:p>
          </p:txBody>
        </p:sp>
      </p:grpSp>
      <p:pic>
        <p:nvPicPr>
          <p:cNvPr id="156" name="image1.jpeg" descr="new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336" y="5445223"/>
            <a:ext cx="1223361" cy="1245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2.png">
            <a:hlinkClick r:id="rId3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8747" y="1268759"/>
            <a:ext cx="7868685" cy="3024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Bildschirmpräsentation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melvin</dc:creator>
  <cp:lastModifiedBy>pfleide</cp:lastModifiedBy>
  <cp:revision>3</cp:revision>
  <dcterms:modified xsi:type="dcterms:W3CDTF">2017-04-02T13:46:17Z</dcterms:modified>
</cp:coreProperties>
</file>