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79" r:id="rId2"/>
    <p:sldId id="452" r:id="rId3"/>
    <p:sldId id="451" r:id="rId4"/>
    <p:sldId id="449" r:id="rId5"/>
    <p:sldId id="453" r:id="rId6"/>
    <p:sldId id="385" r:id="rId7"/>
    <p:sldId id="427" r:id="rId8"/>
  </p:sldIdLst>
  <p:sldSz cx="9144000" cy="6858000" type="screen4x3"/>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201D"/>
    <a:srgbClr val="B52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5" d="100"/>
          <a:sy n="65" d="100"/>
        </p:scale>
        <p:origin x="-123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0" d="100"/>
          <a:sy n="80" d="100"/>
        </p:scale>
        <p:origin x="1230" y="-16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1A3E1873-746B-4F88-B6D2-4B9F8B4A8235}" type="datetimeFigureOut">
              <a:rPr lang="de-DE" smtClean="0"/>
              <a:t>02.04.2017</a:t>
            </a:fld>
            <a:endParaRPr lang="de-DE"/>
          </a:p>
        </p:txBody>
      </p:sp>
      <p:sp>
        <p:nvSpPr>
          <p:cNvPr id="4" name="Folienbildplatzhalt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8913DD8D-F396-4DC3-A1B4-131E79D26293}" type="slidenum">
              <a:rPr lang="de-DE" smtClean="0"/>
              <a:t>‹Nr.›</a:t>
            </a:fld>
            <a:endParaRPr lang="de-DE"/>
          </a:p>
        </p:txBody>
      </p:sp>
    </p:spTree>
    <p:extLst>
      <p:ext uri="{BB962C8B-B14F-4D97-AF65-F5344CB8AC3E}">
        <p14:creationId xmlns:p14="http://schemas.microsoft.com/office/powerpoint/2010/main" val="196090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6840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1177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4041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0C2EFD6D-DAD3-4709-986D-24AEF628994D}" type="datetimeFigureOut">
              <a:rPr lang="de-DE" smtClean="0"/>
              <a:t>02.04.2017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4918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0C2EFD6D-DAD3-4709-986D-24AEF628994D}" type="datetimeFigureOut">
              <a:rPr lang="de-DE" smtClean="0"/>
              <a:t>02.04.2017</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176438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0C2EFD6D-DAD3-4709-986D-24AEF628994D}" type="datetimeFigureOut">
              <a:rPr lang="de-DE" smtClean="0"/>
              <a:t>02.04.2017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357651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C2EFD6D-DAD3-4709-986D-24AEF628994D}" type="datetimeFigureOut">
              <a:rPr lang="de-DE" smtClean="0"/>
              <a:t>02.04.2017</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76289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C2EFD6D-DAD3-4709-986D-24AEF628994D}" type="datetimeFigureOut">
              <a:rPr lang="de-DE" smtClean="0"/>
              <a:t>02.04.2017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1904495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C2EFD6D-DAD3-4709-986D-24AEF628994D}" type="datetimeFigureOut">
              <a:rPr lang="de-DE" smtClean="0"/>
              <a:t>02.04.2017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1985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91166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43961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EFD6D-DAD3-4709-986D-24AEF628994D}" type="datetimeFigureOut">
              <a:rPr lang="de-DE" smtClean="0"/>
              <a:t>02.04.2017</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62E1E-6C42-4AFB-A2C9-1BEA6B5208E8}" type="slidenum">
              <a:rPr lang="de-DE" smtClean="0"/>
              <a:t>‹Nr.›</a:t>
            </a:fld>
            <a:endParaRPr lang="de-DE"/>
          </a:p>
        </p:txBody>
      </p:sp>
    </p:spTree>
    <p:extLst>
      <p:ext uri="{BB962C8B-B14F-4D97-AF65-F5344CB8AC3E}">
        <p14:creationId xmlns:p14="http://schemas.microsoft.com/office/powerpoint/2010/main" val="1273722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mwiaviolencemanual.wordpress.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206151" y="1196752"/>
            <a:ext cx="8731697" cy="5847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algn="ctr"/>
            <a:r>
              <a:rPr lang="en-US" sz="3200" b="1" dirty="0" smtClean="0">
                <a:solidFill>
                  <a:schemeClr val="accent5">
                    <a:lumMod val="50000"/>
                  </a:schemeClr>
                </a:solidFill>
              </a:rPr>
              <a:t>Case </a:t>
            </a:r>
            <a:r>
              <a:rPr lang="en-US" sz="3200" b="1" dirty="0">
                <a:solidFill>
                  <a:schemeClr val="accent5">
                    <a:lumMod val="50000"/>
                  </a:schemeClr>
                </a:solidFill>
              </a:rPr>
              <a:t>6</a:t>
            </a:r>
            <a:r>
              <a:rPr lang="en-US" sz="3200" b="1" dirty="0" smtClean="0">
                <a:solidFill>
                  <a:schemeClr val="accent5">
                    <a:lumMod val="50000"/>
                  </a:schemeClr>
                </a:solidFill>
              </a:rPr>
              <a:t> for teaching package on domestic violence</a:t>
            </a:r>
            <a:endParaRPr lang="de-DE" sz="2900" b="1" dirty="0">
              <a:solidFill>
                <a:schemeClr val="accent5">
                  <a:lumMod val="50000"/>
                </a:schemeClr>
              </a:solidFill>
              <a:latin typeface="Arial" panose="020B0604020202020204" pitchFamily="34" charset="0"/>
            </a:endParaRPr>
          </a:p>
        </p:txBody>
      </p:sp>
      <p:sp>
        <p:nvSpPr>
          <p:cNvPr id="12" name="Rechteck 11"/>
          <p:cNvSpPr/>
          <p:nvPr/>
        </p:nvSpPr>
        <p:spPr>
          <a:xfrm>
            <a:off x="777891" y="3212976"/>
            <a:ext cx="8155996" cy="461665"/>
          </a:xfrm>
          <a:prstGeom prst="rect">
            <a:avLst/>
          </a:prstGeom>
        </p:spPr>
        <p:txBody>
          <a:bodyPr wrap="square">
            <a:spAutoFit/>
          </a:bodyPr>
          <a:lstStyle/>
          <a:p>
            <a:pPr algn="ctr"/>
            <a:r>
              <a:rPr lang="en-US" sz="2400" b="1" i="1" dirty="0" smtClean="0">
                <a:solidFill>
                  <a:srgbClr val="002060"/>
                </a:solidFill>
                <a:latin typeface="Arial" pitchFamily="34" charset="0"/>
                <a:ea typeface="Tahoma" pitchFamily="34" charset="0"/>
                <a:cs typeface="Arial" pitchFamily="34" charset="0"/>
              </a:rPr>
              <a:t>Name of presenter and institution</a:t>
            </a:r>
          </a:p>
        </p:txBody>
      </p:sp>
      <p:sp>
        <p:nvSpPr>
          <p:cNvPr id="11"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10"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chemeClr val="accent4">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3030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Grp="1" noChangeArrowheads="1"/>
          </p:cNvSpPr>
          <p:nvPr>
            <p:ph idx="1"/>
          </p:nvPr>
        </p:nvSpPr>
        <p:spPr bwMode="auto">
          <a:xfrm>
            <a:off x="179512" y="1383605"/>
            <a:ext cx="8229600" cy="538609"/>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marL="0" indent="0" algn="ctr">
              <a:buNone/>
            </a:pPr>
            <a:r>
              <a:rPr lang="de-DE" sz="2900" b="1" dirty="0" smtClean="0">
                <a:solidFill>
                  <a:schemeClr val="accent5">
                    <a:lumMod val="50000"/>
                  </a:schemeClr>
                </a:solidFill>
                <a:latin typeface="Arial" panose="020B0604020202020204" pitchFamily="34" charset="0"/>
              </a:rPr>
              <a:t>Violence in Pregnancy</a:t>
            </a:r>
            <a:endParaRPr lang="de-DE" sz="2900" b="1" dirty="0">
              <a:solidFill>
                <a:schemeClr val="accent5">
                  <a:lumMod val="50000"/>
                </a:schemeClr>
              </a:solidFill>
              <a:latin typeface="Arial" panose="020B0604020202020204" pitchFamily="34" charset="0"/>
            </a:endParaRPr>
          </a:p>
        </p:txBody>
      </p:sp>
    </p:spTree>
    <p:extLst>
      <p:ext uri="{BB962C8B-B14F-4D97-AF65-F5344CB8AC3E}">
        <p14:creationId xmlns:p14="http://schemas.microsoft.com/office/powerpoint/2010/main" val="2616552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315227"/>
            <a:ext cx="8229600" cy="4525963"/>
          </a:xfrm>
        </p:spPr>
        <p:txBody>
          <a:bodyPr/>
          <a:lstStyle/>
          <a:p>
            <a:r>
              <a:rPr lang="en-GB" dirty="0" smtClean="0"/>
              <a:t>To show how domestic violence increases during pregnancy and in some countries it now surpasses the previous leading causes of death in pregnancy (automobile accidents and falls). It is therefore vitally important that pregnant women are screened for domestic violence.</a:t>
            </a:r>
            <a:endParaRPr lang="en-GB" dirty="0"/>
          </a:p>
        </p:txBody>
      </p:sp>
      <p:sp>
        <p:nvSpPr>
          <p:cNvPr id="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Aims and objectives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592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3"/>
          <p:cNvSpPr/>
          <p:nvPr/>
        </p:nvSpPr>
        <p:spPr>
          <a:xfrm>
            <a:off x="-30766" y="0"/>
            <a:ext cx="9174766"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noChangeArrowheads="1"/>
          </p:cNvSpPr>
          <p:nvPr>
            <p:ph idx="1"/>
          </p:nvPr>
        </p:nvSpPr>
        <p:spPr bwMode="auto">
          <a:xfrm>
            <a:off x="93606" y="747518"/>
            <a:ext cx="8956787" cy="5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US" altLang="en-US" sz="2400" b="0" i="0" u="none" strike="noStrike" cap="none" normalizeH="0" baseline="0" dirty="0" smtClean="0">
                <a:ln>
                  <a:noFill/>
                </a:ln>
                <a:solidFill>
                  <a:schemeClr val="tx1"/>
                </a:solidFill>
                <a:effectLst/>
                <a:latin typeface="Arial" panose="020B0604020202020204" pitchFamily="34" charset="0"/>
              </a:rPr>
              <a:t>M is a 23 year old who is currently 28 weeks pregnant</a:t>
            </a:r>
          </a:p>
          <a:p>
            <a:pPr eaLnBrk="0" fontAlgn="base" hangingPunct="0">
              <a:spcBef>
                <a:spcPct val="0"/>
              </a:spcBef>
              <a:spcAft>
                <a:spcPct val="0"/>
              </a:spcAft>
            </a:pPr>
            <a:endParaRPr kumimoji="0" lang="en-US" altLang="en-US" sz="800" b="0" i="0" u="none" strike="noStrike" cap="none" normalizeH="0" baseline="0" dirty="0" smtClean="0">
              <a:ln>
                <a:noFill/>
              </a:ln>
              <a:solidFill>
                <a:schemeClr val="tx1"/>
              </a:solidFill>
              <a:effectLst/>
              <a:latin typeface="Arial" panose="020B0604020202020204" pitchFamily="34" charset="0"/>
            </a:endParaRPr>
          </a:p>
          <a:p>
            <a:pPr eaLnBrk="0" fontAlgn="base" hangingPunct="0">
              <a:spcBef>
                <a:spcPct val="0"/>
              </a:spcBef>
              <a:spcAft>
                <a:spcPct val="0"/>
              </a:spcAft>
            </a:pPr>
            <a:r>
              <a:rPr lang="en-US" altLang="en-US" sz="2400" dirty="0" smtClean="0">
                <a:latin typeface="Arial" panose="020B0604020202020204" pitchFamily="34" charset="0"/>
              </a:rPr>
              <a:t>She knows her doctor quite well</a:t>
            </a:r>
          </a:p>
          <a:p>
            <a:pPr eaLnBrk="0" fontAlgn="base" hangingPunct="0">
              <a:spcBef>
                <a:spcPct val="0"/>
              </a:spcBef>
              <a:spcAft>
                <a:spcPct val="0"/>
              </a:spcAft>
            </a:pPr>
            <a:endParaRPr lang="en-US" altLang="en-US" sz="800" dirty="0" smtClean="0">
              <a:latin typeface="Arial" panose="020B0604020202020204" pitchFamily="34" charset="0"/>
            </a:endParaRPr>
          </a:p>
          <a:p>
            <a:pPr eaLnBrk="0" fontAlgn="base" hangingPunct="0">
              <a:spcBef>
                <a:spcPct val="0"/>
              </a:spcBef>
              <a:spcAft>
                <a:spcPct val="0"/>
              </a:spcAft>
            </a:pPr>
            <a:r>
              <a:rPr lang="en-US" altLang="en-US" sz="2400" dirty="0" smtClean="0">
                <a:latin typeface="Arial" panose="020B0604020202020204" pitchFamily="34" charset="0"/>
              </a:rPr>
              <a:t>She hasn’t achieved well academically and now associates with a rough crowd and has a immigrant boyfriend who is involved in the drugs trade</a:t>
            </a:r>
          </a:p>
          <a:p>
            <a:pPr eaLnBrk="0" fontAlgn="base" hangingPunct="0">
              <a:spcBef>
                <a:spcPct val="0"/>
              </a:spcBef>
              <a:spcAft>
                <a:spcPct val="0"/>
              </a:spcAft>
            </a:pPr>
            <a:endParaRPr lang="en-US" altLang="en-US" sz="900" dirty="0" smtClean="0">
              <a:latin typeface="Arial" panose="020B0604020202020204" pitchFamily="34" charset="0"/>
            </a:endParaRPr>
          </a:p>
          <a:p>
            <a:pPr eaLnBrk="0" fontAlgn="base" hangingPunct="0">
              <a:spcBef>
                <a:spcPct val="0"/>
              </a:spcBef>
              <a:spcAft>
                <a:spcPct val="0"/>
              </a:spcAft>
            </a:pPr>
            <a:r>
              <a:rPr kumimoji="0" lang="en-US" altLang="en-US" sz="2400" b="0" i="0" u="none" strike="noStrike" cap="none" normalizeH="0" baseline="0" dirty="0" smtClean="0">
                <a:ln>
                  <a:noFill/>
                </a:ln>
                <a:solidFill>
                  <a:schemeClr val="tx1"/>
                </a:solidFill>
                <a:effectLst/>
                <a:latin typeface="Arial" panose="020B0604020202020204" pitchFamily="34" charset="0"/>
              </a:rPr>
              <a:t>Their relationship is unstable</a:t>
            </a:r>
            <a:r>
              <a:rPr kumimoji="0" lang="en-US" altLang="en-US" sz="2400" b="0" i="0" u="none" strike="noStrike" cap="none" normalizeH="0" dirty="0" smtClean="0">
                <a:ln>
                  <a:noFill/>
                </a:ln>
                <a:solidFill>
                  <a:schemeClr val="tx1"/>
                </a:solidFill>
                <a:effectLst/>
                <a:latin typeface="Arial" panose="020B0604020202020204" pitchFamily="34" charset="0"/>
              </a:rPr>
              <a:t> but she is now pregnant by him</a:t>
            </a:r>
          </a:p>
          <a:p>
            <a:pPr eaLnBrk="0" fontAlgn="base" hangingPunct="0">
              <a:spcBef>
                <a:spcPct val="0"/>
              </a:spcBef>
              <a:spcAft>
                <a:spcPct val="0"/>
              </a:spcAft>
            </a:pPr>
            <a:endParaRPr kumimoji="0" lang="en-US" altLang="en-US" sz="800" b="0" i="0" u="none" strike="noStrike" cap="none" normalizeH="0" baseline="0" dirty="0" smtClean="0">
              <a:ln>
                <a:noFill/>
              </a:ln>
              <a:solidFill>
                <a:schemeClr val="tx1"/>
              </a:solidFill>
              <a:effectLst/>
              <a:latin typeface="Arial" panose="020B0604020202020204" pitchFamily="34" charset="0"/>
            </a:endParaRPr>
          </a:p>
          <a:p>
            <a:pPr eaLnBrk="0" fontAlgn="base" hangingPunct="0">
              <a:spcBef>
                <a:spcPct val="0"/>
              </a:spcBef>
              <a:spcAft>
                <a:spcPct val="0"/>
              </a:spcAft>
            </a:pPr>
            <a:r>
              <a:rPr lang="en-US" altLang="en-US" sz="2400" dirty="0" smtClean="0">
                <a:latin typeface="Arial" panose="020B0604020202020204" pitchFamily="34" charset="0"/>
              </a:rPr>
              <a:t>Her boyfriend has beaten her up because she refused to have sex with him</a:t>
            </a:r>
          </a:p>
          <a:p>
            <a:pPr eaLnBrk="0" fontAlgn="base" hangingPunct="0">
              <a:spcBef>
                <a:spcPct val="0"/>
              </a:spcBef>
              <a:spcAft>
                <a:spcPct val="0"/>
              </a:spcAft>
            </a:pPr>
            <a:endParaRPr lang="en-US" altLang="en-US" sz="800" dirty="0" smtClean="0">
              <a:latin typeface="Arial" panose="020B0604020202020204" pitchFamily="34" charset="0"/>
            </a:endParaRPr>
          </a:p>
          <a:p>
            <a:pPr eaLnBrk="0" fontAlgn="base" hangingPunct="0">
              <a:spcBef>
                <a:spcPct val="0"/>
              </a:spcBef>
              <a:spcAft>
                <a:spcPct val="0"/>
              </a:spcAft>
            </a:pPr>
            <a:r>
              <a:rPr kumimoji="0" lang="en-US" altLang="en-US" sz="2400" b="0" i="0" u="none" strike="noStrike" cap="none" normalizeH="0" baseline="0" dirty="0" smtClean="0">
                <a:ln>
                  <a:noFill/>
                </a:ln>
                <a:solidFill>
                  <a:schemeClr val="tx1"/>
                </a:solidFill>
                <a:effectLst/>
                <a:latin typeface="Arial" panose="020B0604020202020204" pitchFamily="34" charset="0"/>
              </a:rPr>
              <a:t>She has first been to the emergency room with facial bruising and abdominal pain</a:t>
            </a:r>
            <a:r>
              <a:rPr kumimoji="0" lang="en-US" altLang="en-US" sz="2400" b="0" i="0" u="none" strike="noStrike" cap="none" normalizeH="0" dirty="0" smtClean="0">
                <a:ln>
                  <a:noFill/>
                </a:ln>
                <a:solidFill>
                  <a:schemeClr val="tx1"/>
                </a:solidFill>
                <a:effectLst/>
                <a:latin typeface="Arial" panose="020B0604020202020204" pitchFamily="34" charset="0"/>
              </a:rPr>
              <a:t> but pregnancy-wise she is fine although emotionally distraught</a:t>
            </a:r>
          </a:p>
          <a:p>
            <a:pPr eaLnBrk="0" fontAlgn="base" hangingPunct="0">
              <a:spcBef>
                <a:spcPct val="0"/>
              </a:spcBef>
              <a:spcAft>
                <a:spcPct val="0"/>
              </a:spcAft>
            </a:pPr>
            <a:endParaRPr kumimoji="0" lang="en-US" altLang="en-US" sz="800" b="0" i="0" u="none" strike="noStrike" cap="none" normalizeH="0" dirty="0" smtClean="0">
              <a:ln>
                <a:noFill/>
              </a:ln>
              <a:solidFill>
                <a:schemeClr val="tx1"/>
              </a:solidFill>
              <a:effectLst/>
              <a:latin typeface="Arial" panose="020B0604020202020204" pitchFamily="34" charset="0"/>
            </a:endParaRPr>
          </a:p>
          <a:p>
            <a:pPr eaLnBrk="0" fontAlgn="base" hangingPunct="0">
              <a:spcBef>
                <a:spcPct val="0"/>
              </a:spcBef>
              <a:spcAft>
                <a:spcPct val="0"/>
              </a:spcAft>
            </a:pPr>
            <a:r>
              <a:rPr lang="en-US" altLang="en-US" sz="2400" dirty="0" smtClean="0">
                <a:latin typeface="Arial" panose="020B0604020202020204" pitchFamily="34" charset="0"/>
              </a:rPr>
              <a:t>Her boyfriend has been arrested by the police but </a:t>
            </a:r>
          </a:p>
          <a:p>
            <a:pPr marL="0" indent="0" eaLnBrk="0" fontAlgn="base" hangingPunct="0">
              <a:spcBef>
                <a:spcPct val="0"/>
              </a:spcBef>
              <a:spcAft>
                <a:spcPct val="0"/>
              </a:spcAft>
              <a:buNone/>
            </a:pPr>
            <a:r>
              <a:rPr lang="en-US" altLang="en-US" sz="2400" dirty="0" smtClean="0">
                <a:latin typeface="Arial" panose="020B0604020202020204" pitchFamily="34" charset="0"/>
              </a:rPr>
              <a:t>    he is due to be released later on that morning.</a:t>
            </a:r>
          </a:p>
        </p:txBody>
      </p:sp>
    </p:spTree>
    <p:extLst>
      <p:ext uri="{BB962C8B-B14F-4D97-AF65-F5344CB8AC3E}">
        <p14:creationId xmlns:p14="http://schemas.microsoft.com/office/powerpoint/2010/main" val="2820387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noChangeArrowheads="1"/>
          </p:cNvSpPr>
          <p:nvPr>
            <p:ph idx="1"/>
          </p:nvPr>
        </p:nvSpPr>
        <p:spPr bwMode="auto">
          <a:xfrm>
            <a:off x="-19598" y="861515"/>
            <a:ext cx="8956787"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2400" dirty="0">
                <a:latin typeface="Arial" panose="020B0604020202020204" pitchFamily="34" charset="0"/>
              </a:rPr>
              <a:t>She subsequently is frightened and has come to see </a:t>
            </a:r>
            <a:r>
              <a:rPr lang="en-US" altLang="en-US" sz="2400" dirty="0" smtClean="0">
                <a:latin typeface="Arial" panose="020B0604020202020204" pitchFamily="34" charset="0"/>
              </a:rPr>
              <a:t>her own doctor for help and advice</a:t>
            </a:r>
          </a:p>
          <a:p>
            <a:pPr eaLnBrk="0" fontAlgn="base" hangingPunct="0">
              <a:spcBef>
                <a:spcPct val="0"/>
              </a:spcBef>
              <a:spcAft>
                <a:spcPct val="0"/>
              </a:spcAft>
            </a:pPr>
            <a:endParaRPr lang="en-US" altLang="en-US" sz="800" dirty="0" smtClean="0">
              <a:latin typeface="Arial" panose="020B0604020202020204" pitchFamily="34" charset="0"/>
            </a:endParaRPr>
          </a:p>
          <a:p>
            <a:pPr eaLnBrk="0" fontAlgn="base" hangingPunct="0">
              <a:spcBef>
                <a:spcPct val="0"/>
              </a:spcBef>
              <a:spcAft>
                <a:spcPct val="0"/>
              </a:spcAft>
            </a:pPr>
            <a:r>
              <a:rPr lang="en-US" altLang="en-US" sz="2400" dirty="0">
                <a:solidFill>
                  <a:prstClr val="black"/>
                </a:solidFill>
                <a:latin typeface="Arial" panose="020B0604020202020204" pitchFamily="34" charset="0"/>
              </a:rPr>
              <a:t>Her doctor puts her in touch with the Ending Violence Association, an umbrella </a:t>
            </a:r>
            <a:r>
              <a:rPr lang="en-US" altLang="en-US" sz="2400" dirty="0" err="1">
                <a:solidFill>
                  <a:prstClr val="black"/>
                </a:solidFill>
                <a:latin typeface="Arial" panose="020B0604020202020204" pitchFamily="34" charset="0"/>
              </a:rPr>
              <a:t>organisation</a:t>
            </a:r>
            <a:r>
              <a:rPr lang="en-US" altLang="en-US" sz="2400" dirty="0">
                <a:solidFill>
                  <a:prstClr val="black"/>
                </a:solidFill>
                <a:latin typeface="Arial" panose="020B0604020202020204" pitchFamily="34" charset="0"/>
              </a:rPr>
              <a:t> for victims of domestic and sexual </a:t>
            </a:r>
            <a:r>
              <a:rPr lang="en-US" altLang="en-US" sz="2400" dirty="0" smtClean="0">
                <a:solidFill>
                  <a:prstClr val="black"/>
                </a:solidFill>
                <a:latin typeface="Arial" panose="020B0604020202020204" pitchFamily="34" charset="0"/>
              </a:rPr>
              <a:t>violence</a:t>
            </a:r>
            <a:endParaRPr lang="en-US" altLang="en-US" sz="2400" dirty="0">
              <a:solidFill>
                <a:prstClr val="black"/>
              </a:solidFill>
              <a:latin typeface="Arial" panose="020B0604020202020204" pitchFamily="34" charset="0"/>
            </a:endParaRPr>
          </a:p>
          <a:p>
            <a:pPr eaLnBrk="0" fontAlgn="base" hangingPunct="0">
              <a:spcBef>
                <a:spcPct val="0"/>
              </a:spcBef>
              <a:spcAft>
                <a:spcPct val="0"/>
              </a:spcAft>
            </a:pPr>
            <a:endParaRPr lang="en-US" altLang="en-US" sz="800" dirty="0" smtClean="0">
              <a:solidFill>
                <a:prstClr val="black"/>
              </a:solidFill>
              <a:latin typeface="Arial" panose="020B0604020202020204" pitchFamily="34" charset="0"/>
            </a:endParaRPr>
          </a:p>
          <a:p>
            <a:pPr lvl="0" eaLnBrk="0" fontAlgn="base" hangingPunct="0">
              <a:spcBef>
                <a:spcPct val="0"/>
              </a:spcBef>
              <a:spcAft>
                <a:spcPct val="0"/>
              </a:spcAft>
            </a:pPr>
            <a:r>
              <a:rPr lang="en-US" altLang="en-US" sz="2400" dirty="0">
                <a:solidFill>
                  <a:prstClr val="black"/>
                </a:solidFill>
                <a:latin typeface="Arial" panose="020B0604020202020204" pitchFamily="34" charset="0"/>
              </a:rPr>
              <a:t>They are able to get her into a safe house where counselling and social services a</a:t>
            </a:r>
            <a:r>
              <a:rPr lang="en-US" altLang="en-US" sz="2400" dirty="0" smtClean="0">
                <a:solidFill>
                  <a:prstClr val="black"/>
                </a:solidFill>
                <a:latin typeface="Arial" panose="020B0604020202020204" pitchFamily="34" charset="0"/>
              </a:rPr>
              <a:t>re available</a:t>
            </a:r>
          </a:p>
          <a:p>
            <a:pPr lvl="0" eaLnBrk="0" fontAlgn="base" hangingPunct="0">
              <a:spcBef>
                <a:spcPct val="0"/>
              </a:spcBef>
              <a:spcAft>
                <a:spcPct val="0"/>
              </a:spcAft>
            </a:pPr>
            <a:endParaRPr lang="en-US" altLang="en-US" sz="800" dirty="0">
              <a:solidFill>
                <a:prstClr val="black"/>
              </a:solidFill>
              <a:latin typeface="Arial" panose="020B0604020202020204" pitchFamily="34" charset="0"/>
            </a:endParaRPr>
          </a:p>
          <a:p>
            <a:pPr lvl="0" eaLnBrk="0" fontAlgn="base" hangingPunct="0">
              <a:spcBef>
                <a:spcPct val="0"/>
              </a:spcBef>
              <a:spcAft>
                <a:spcPct val="0"/>
              </a:spcAft>
            </a:pPr>
            <a:r>
              <a:rPr lang="en-US" altLang="en-US" sz="2400" dirty="0">
                <a:solidFill>
                  <a:prstClr val="black"/>
                </a:solidFill>
                <a:latin typeface="Arial" panose="020B0604020202020204" pitchFamily="34" charset="0"/>
              </a:rPr>
              <a:t>M manages to make a clean break from the </a:t>
            </a:r>
            <a:r>
              <a:rPr lang="en-US" altLang="en-US" sz="2400" dirty="0" smtClean="0">
                <a:solidFill>
                  <a:prstClr val="black"/>
                </a:solidFill>
                <a:latin typeface="Arial" panose="020B0604020202020204" pitchFamily="34" charset="0"/>
              </a:rPr>
              <a:t>relationship</a:t>
            </a:r>
          </a:p>
          <a:p>
            <a:pPr lvl="0" eaLnBrk="0" fontAlgn="base" hangingPunct="0">
              <a:spcBef>
                <a:spcPct val="0"/>
              </a:spcBef>
              <a:spcAft>
                <a:spcPct val="0"/>
              </a:spcAft>
            </a:pPr>
            <a:endParaRPr lang="en-US" altLang="en-US" sz="800" dirty="0">
              <a:solidFill>
                <a:prstClr val="black"/>
              </a:solidFill>
              <a:latin typeface="Arial" panose="020B0604020202020204" pitchFamily="34" charset="0"/>
            </a:endParaRPr>
          </a:p>
          <a:p>
            <a:pPr lvl="0" eaLnBrk="0" fontAlgn="base" hangingPunct="0">
              <a:spcBef>
                <a:spcPct val="0"/>
              </a:spcBef>
              <a:spcAft>
                <a:spcPct val="0"/>
              </a:spcAft>
            </a:pPr>
            <a:r>
              <a:rPr lang="en-US" altLang="en-US" sz="2400" dirty="0">
                <a:solidFill>
                  <a:prstClr val="black"/>
                </a:solidFill>
                <a:latin typeface="Arial" panose="020B0604020202020204" pitchFamily="34" charset="0"/>
              </a:rPr>
              <a:t>She goes on to deliver a healthy son with ongoing support from Social Services and her </a:t>
            </a:r>
            <a:r>
              <a:rPr lang="en-US" altLang="en-US" sz="2400" dirty="0" smtClean="0">
                <a:solidFill>
                  <a:prstClr val="black"/>
                </a:solidFill>
                <a:latin typeface="Arial" panose="020B0604020202020204" pitchFamily="34" charset="0"/>
              </a:rPr>
              <a:t>family.</a:t>
            </a:r>
            <a:endParaRPr lang="en-US" altLang="en-US" sz="2400" dirty="0">
              <a:solidFill>
                <a:prstClr val="black"/>
              </a:solidFill>
              <a:latin typeface="Arial" panose="020B0604020202020204" pitchFamily="34" charset="0"/>
            </a:endParaRPr>
          </a:p>
          <a:p>
            <a:pPr eaLnBrk="0" fontAlgn="base" hangingPunct="0">
              <a:spcBef>
                <a:spcPct val="0"/>
              </a:spcBef>
              <a:spcAft>
                <a:spcPct val="0"/>
              </a:spcAft>
            </a:pPr>
            <a:endParaRPr lang="en-US" altLang="en-US" sz="2400" dirty="0" smtClean="0">
              <a:solidFill>
                <a:prstClr val="black"/>
              </a:solidFill>
              <a:latin typeface="Arial" panose="020B0604020202020204" pitchFamily="34" charset="0"/>
            </a:endParaRPr>
          </a:p>
          <a:p>
            <a:pPr eaLnBrk="0" fontAlgn="base" hangingPunct="0">
              <a:spcBef>
                <a:spcPct val="0"/>
              </a:spcBef>
              <a:spcAft>
                <a:spcPct val="0"/>
              </a:spcAft>
            </a:pPr>
            <a:endParaRPr lang="en-US" altLang="en-US" sz="2400" dirty="0" smtClean="0">
              <a:latin typeface="Arial" panose="020B0604020202020204" pitchFamily="34" charset="0"/>
            </a:endParaRPr>
          </a:p>
          <a:p>
            <a:pPr eaLnBrk="0" fontAlgn="base" hangingPunct="0">
              <a:spcBef>
                <a:spcPct val="0"/>
              </a:spcBef>
              <a:spcAft>
                <a:spcPct val="0"/>
              </a:spcAft>
            </a:pP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53309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16934" y="0"/>
            <a:ext cx="9160934"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323528" y="1159587"/>
            <a:ext cx="8712968" cy="5410848"/>
          </a:xfrm>
        </p:spPr>
        <p:txBody>
          <a:bodyPr>
            <a:normAutofit/>
          </a:bodyPr>
          <a:lstStyle/>
          <a:p>
            <a:r>
              <a:rPr lang="en-GB" sz="2400" dirty="0" smtClean="0"/>
              <a:t>Many women have a longitudinal relationship with their physician during pregnancy. This allows opportunities for screening and prevention of domestic abuse. It is therefore important to know the signs of abuse and what to do about them</a:t>
            </a:r>
          </a:p>
          <a:p>
            <a:endParaRPr lang="en-GB" sz="1000" dirty="0" smtClean="0"/>
          </a:p>
          <a:p>
            <a:r>
              <a:rPr lang="en-GB" sz="2400" dirty="0" smtClean="0"/>
              <a:t>It is estimated that 1 in 5 women will be abused during pregnancy</a:t>
            </a:r>
          </a:p>
          <a:p>
            <a:endParaRPr lang="en-GB" sz="1000" dirty="0" smtClean="0"/>
          </a:p>
          <a:p>
            <a:r>
              <a:rPr lang="en-GB" sz="2400" dirty="0" smtClean="0"/>
              <a:t>As homicide pregnancy now surpasses the previous leading causes of death (automobile accidents and falls)</a:t>
            </a:r>
          </a:p>
          <a:p>
            <a:endParaRPr lang="en-GB" sz="1000" dirty="0" smtClean="0"/>
          </a:p>
          <a:p>
            <a:r>
              <a:rPr lang="en-GB" sz="2400" dirty="0" smtClean="0"/>
              <a:t>It is important for primary care providers to have easy access to services for victims of domestic and sexual violence</a:t>
            </a:r>
          </a:p>
          <a:p>
            <a:endParaRPr lang="en-GB" sz="2400" dirty="0"/>
          </a:p>
        </p:txBody>
      </p:sp>
    </p:spTree>
    <p:extLst>
      <p:ext uri="{BB962C8B-B14F-4D97-AF65-F5344CB8AC3E}">
        <p14:creationId xmlns:p14="http://schemas.microsoft.com/office/powerpoint/2010/main" val="5923927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82543" y="4797969"/>
            <a:ext cx="6731330" cy="461665"/>
          </a:xfrm>
          <a:prstGeom prst="rect">
            <a:avLst/>
          </a:prstGeom>
        </p:spPr>
        <p:txBody>
          <a:bodyPr wrap="none">
            <a:spAutoFit/>
          </a:bodyPr>
          <a:lstStyle/>
          <a:p>
            <a:r>
              <a:rPr lang="de-DE" sz="2400" b="1" dirty="0" smtClean="0">
                <a:solidFill>
                  <a:schemeClr val="accent4">
                    <a:lumMod val="75000"/>
                  </a:schemeClr>
                </a:solidFill>
                <a:latin typeface="Arial" panose="020B0604020202020204" pitchFamily="34" charset="0"/>
                <a:cs typeface="Arial" panose="020B0604020202020204" pitchFamily="34" charset="0"/>
              </a:rPr>
              <a:t>https://mwiaviolencemanual.wordpress.com/</a:t>
            </a:r>
            <a:endParaRPr lang="de-DE" sz="2400" b="1" dirty="0">
              <a:solidFill>
                <a:schemeClr val="accent4">
                  <a:lumMod val="75000"/>
                </a:schemeClr>
              </a:solidFill>
              <a:latin typeface="Arial" panose="020B0604020202020204" pitchFamily="34" charset="0"/>
              <a:cs typeface="Arial" panose="020B0604020202020204" pitchFamily="34" charset="0"/>
            </a:endParaRPr>
          </a:p>
        </p:txBody>
      </p:sp>
      <p:sp>
        <p:nvSpPr>
          <p:cNvPr id="3"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solidFill>
                  <a:srgbClr val="002060"/>
                </a:solidFill>
                <a:latin typeface="Arial" panose="020B0604020202020204" pitchFamily="34" charset="0"/>
                <a:cs typeface="Arial" panose="020B0604020202020204" pitchFamily="34" charset="0"/>
              </a:rPr>
              <a:t>MWIA´s training </a:t>
            </a:r>
            <a:r>
              <a:rPr lang="en-US" sz="3200" b="1" dirty="0">
                <a:solidFill>
                  <a:srgbClr val="002060"/>
                </a:solidFill>
                <a:latin typeface="Arial" panose="020B0604020202020204" pitchFamily="34" charset="0"/>
                <a:cs typeface="Arial" panose="020B0604020202020204" pitchFamily="34" charset="0"/>
              </a:rPr>
              <a:t>module on violence</a:t>
            </a:r>
            <a:endParaRPr lang="de-DE" sz="3200" b="1" dirty="0">
              <a:solidFill>
                <a:srgbClr val="002060"/>
              </a:solidFill>
              <a:latin typeface="Arial" panose="020B0604020202020204" pitchFamily="34" charset="0"/>
              <a:cs typeface="Arial" panose="020B0604020202020204" pitchFamily="34" charset="0"/>
            </a:endParaRPr>
          </a:p>
        </p:txBody>
      </p:sp>
      <p:pic>
        <p:nvPicPr>
          <p:cNvPr id="5"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6336" y="5445224"/>
            <a:ext cx="1223360" cy="12453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747" y="1268760"/>
            <a:ext cx="7868685"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1974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359</Words>
  <Application>Microsoft Office PowerPoint</Application>
  <PresentationFormat>Bildschirmpräsentation (4:3)</PresentationFormat>
  <Paragraphs>41</Paragraphs>
  <Slides>7</Slides>
  <Notes>0</Notes>
  <HiddenSlides>0</HiddenSlides>
  <MMClips>0</MMClips>
  <ScaleCrop>false</ScaleCrop>
  <HeadingPairs>
    <vt:vector size="4" baseType="variant">
      <vt:variant>
        <vt:lpstr>Design</vt:lpstr>
      </vt:variant>
      <vt:variant>
        <vt:i4>1</vt:i4>
      </vt:variant>
      <vt:variant>
        <vt:lpstr>Folientitel</vt:lpstr>
      </vt:variant>
      <vt:variant>
        <vt:i4>7</vt:i4>
      </vt:variant>
    </vt:vector>
  </HeadingPairs>
  <TitlesOfParts>
    <vt:vector size="8" baseType="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pfleide</dc:creator>
  <cp:lastModifiedBy>pfleide</cp:lastModifiedBy>
  <cp:revision>253</cp:revision>
  <cp:lastPrinted>2016-10-24T19:27:33Z</cp:lastPrinted>
  <dcterms:created xsi:type="dcterms:W3CDTF">2014-08-04T10:28:33Z</dcterms:created>
  <dcterms:modified xsi:type="dcterms:W3CDTF">2017-04-02T13:42:39Z</dcterms:modified>
</cp:coreProperties>
</file>