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9" r:id="rId2"/>
    <p:sldId id="452" r:id="rId3"/>
    <p:sldId id="451" r:id="rId4"/>
    <p:sldId id="454" r:id="rId5"/>
    <p:sldId id="449" r:id="rId6"/>
    <p:sldId id="385" r:id="rId7"/>
    <p:sldId id="455" r:id="rId8"/>
    <p:sldId id="427" r:id="rId9"/>
  </p:sldIdLst>
  <p:sldSz cx="9144000" cy="6858000" type="screen4x3"/>
  <p:notesSz cx="6797675" cy="98726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201D"/>
    <a:srgbClr val="B520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64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0" d="100"/>
          <a:sy n="80" d="100"/>
        </p:scale>
        <p:origin x="1230" y="-16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3E1873-746B-4F88-B6D2-4B9F8B4A8235}" type="datetimeFigureOut">
              <a:rPr lang="de-DE" smtClean="0"/>
              <a:t>25.03.2017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13DD8D-F396-4DC3-A1B4-131E79D26293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0906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25.03.2017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840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25.03.2017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1773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25.03.2017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0415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25.03.2017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9189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25.03.2017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6438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25.03.2017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7651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25.03.2017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6289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25.03.2017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4495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25.03.2017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9857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25.03.2017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1668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25.03.2017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3961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2EFD6D-DAD3-4709-986D-24AEF628994D}" type="datetimeFigureOut">
              <a:rPr lang="de-DE" smtClean="0"/>
              <a:t>25.03.2017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62E1E-6C42-4AFB-A2C9-1BEA6B5208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3722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mwiaviolencemanual.wordpress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206151" y="1196752"/>
            <a:ext cx="873169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/>
            <a:r>
              <a:rPr lang="en-US" sz="3200" b="1" dirty="0" smtClean="0">
                <a:solidFill>
                  <a:schemeClr val="accent5">
                    <a:lumMod val="50000"/>
                  </a:schemeClr>
                </a:solidFill>
              </a:rPr>
              <a:t>Case 3 for teaching package on domestic violence</a:t>
            </a:r>
            <a:endParaRPr lang="de-DE" sz="29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777891" y="3212976"/>
            <a:ext cx="81559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i="1" dirty="0" smtClean="0">
                <a:solidFill>
                  <a:srgbClr val="00206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Name of presenter and institution</a:t>
            </a:r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31090" y="6381328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10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455" y="5358620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hteck 1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3200" b="1" dirty="0">
              <a:solidFill>
                <a:schemeClr val="accent4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03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13"/>
          <p:cNvSpPr/>
          <p:nvPr/>
        </p:nvSpPr>
        <p:spPr>
          <a:xfrm>
            <a:off x="0" y="298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440266" y="1565690"/>
            <a:ext cx="8524222" cy="232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indent="0">
              <a:buNone/>
            </a:pPr>
            <a:r>
              <a:rPr lang="fr-FR" sz="29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Severe</a:t>
            </a:r>
            <a:r>
              <a:rPr lang="fr-FR" sz="29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 Violence </a:t>
            </a:r>
            <a:r>
              <a:rPr lang="fr-FR" sz="2900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with</a:t>
            </a:r>
            <a:r>
              <a:rPr lang="fr-FR" sz="29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 permanent </a:t>
            </a:r>
            <a:r>
              <a:rPr lang="fr-FR" sz="29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physical</a:t>
            </a:r>
            <a:r>
              <a:rPr lang="fr-FR" sz="29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fr-FR" sz="2900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disfigurement</a:t>
            </a:r>
            <a:r>
              <a:rPr lang="fr-FR" sz="29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: </a:t>
            </a:r>
            <a:r>
              <a:rPr lang="en-US" sz="29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m</a:t>
            </a:r>
            <a:r>
              <a:rPr lang="en-US" sz="29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urder </a:t>
            </a:r>
            <a:r>
              <a:rPr lang="en-US" sz="29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and attempted murder due to consequences of an arranged marriage of a Moroccan woman living in Belgium gone </a:t>
            </a:r>
            <a:r>
              <a:rPr lang="en-US" sz="29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wrong</a:t>
            </a:r>
            <a:endParaRPr lang="de-DE" sz="29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55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24744"/>
            <a:ext cx="8229600" cy="4525963"/>
          </a:xfrm>
        </p:spPr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show how cultural isolation of a migrant community can result in an escalation of violence due to “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honour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loss” by the husband-to-be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show how the family hierarchy allows the father to have absolute control over his daughter as to whom she can marry</a:t>
            </a:r>
          </a:p>
          <a:p>
            <a:endParaRPr lang="en-GB" dirty="0"/>
          </a:p>
        </p:txBody>
      </p:sp>
      <p:sp>
        <p:nvSpPr>
          <p:cNvPr id="4" name="Rechteck 1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Aims and objectives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459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13"/>
          <p:cNvSpPr/>
          <p:nvPr/>
        </p:nvSpPr>
        <p:spPr>
          <a:xfrm>
            <a:off x="0" y="-99392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details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 noChangeArrowheads="1"/>
          </p:cNvSpPr>
          <p:nvPr>
            <p:ph idx="1"/>
          </p:nvPr>
        </p:nvSpPr>
        <p:spPr bwMode="auto">
          <a:xfrm>
            <a:off x="314038" y="863183"/>
            <a:ext cx="8515923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latin typeface="Arial" panose="020B0604020202020204" pitchFamily="34" charset="0"/>
              </a:rPr>
              <a:t>A young, 26-year-old Moroccan woman, Fatima, </a:t>
            </a:r>
            <a:r>
              <a:rPr lang="en-US" altLang="en-US" sz="2400" dirty="0" smtClean="0">
                <a:latin typeface="Arial" panose="020B0604020202020204" pitchFamily="34" charset="0"/>
              </a:rPr>
              <a:t>is </a:t>
            </a:r>
            <a:r>
              <a:rPr lang="en-US" altLang="en-US" sz="2400" dirty="0">
                <a:latin typeface="Arial" panose="020B0604020202020204" pitchFamily="34" charset="0"/>
              </a:rPr>
              <a:t>told by her father that he has invited a </a:t>
            </a:r>
            <a:r>
              <a:rPr lang="en-US" altLang="en-US" sz="2400" dirty="0" smtClean="0">
                <a:latin typeface="Arial" panose="020B0604020202020204" pitchFamily="34" charset="0"/>
              </a:rPr>
              <a:t>35-year </a:t>
            </a:r>
            <a:r>
              <a:rPr lang="en-US" altLang="en-US" sz="2400" dirty="0">
                <a:latin typeface="Arial" panose="020B0604020202020204" pitchFamily="34" charset="0"/>
              </a:rPr>
              <a:t>old man from Morocco to marry </a:t>
            </a:r>
            <a:r>
              <a:rPr lang="en-US" altLang="en-US" sz="2400" dirty="0" smtClean="0">
                <a:latin typeface="Arial" panose="020B0604020202020204" pitchFamily="34" charset="0"/>
              </a:rPr>
              <a:t>her to </a:t>
            </a:r>
            <a:r>
              <a:rPr lang="en-US" altLang="en-US" sz="2400" dirty="0">
                <a:latin typeface="Arial" panose="020B0604020202020204" pitchFamily="34" charset="0"/>
              </a:rPr>
              <a:t>become reconciled with her </a:t>
            </a:r>
            <a:r>
              <a:rPr lang="en-US" altLang="en-US" sz="2400" dirty="0" smtClean="0">
                <a:latin typeface="Arial" panose="020B0604020202020204" pitchFamily="34" charset="0"/>
              </a:rPr>
              <a:t>faith </a:t>
            </a:r>
            <a:endParaRPr lang="en-US" altLang="en-US" sz="2400" dirty="0" smtClean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 smtClean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The </a:t>
            </a:r>
            <a:r>
              <a:rPr lang="en-US" altLang="en-US" sz="2400" dirty="0">
                <a:latin typeface="Arial" panose="020B0604020202020204" pitchFamily="34" charset="0"/>
              </a:rPr>
              <a:t>young woman strongly objects to the obligations of marriage that faith puts upon her, to the extent that she gets her mother on her </a:t>
            </a:r>
            <a:r>
              <a:rPr lang="en-US" altLang="en-US" sz="2400" dirty="0" smtClean="0">
                <a:latin typeface="Arial" panose="020B0604020202020204" pitchFamily="34" charset="0"/>
              </a:rPr>
              <a:t>side </a:t>
            </a:r>
            <a:endParaRPr lang="en-US" altLang="en-US" sz="2400" dirty="0" smtClean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 smtClean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latin typeface="Arial" panose="020B0604020202020204" pitchFamily="34" charset="0"/>
              </a:rPr>
              <a:t>The man arrives illegally in Belgium, </a:t>
            </a:r>
            <a:r>
              <a:rPr lang="en-US" altLang="en-US" sz="2400" dirty="0" smtClean="0">
                <a:latin typeface="Arial" panose="020B0604020202020204" pitchFamily="34" charset="0"/>
              </a:rPr>
              <a:t>does </a:t>
            </a:r>
            <a:r>
              <a:rPr lang="en-US" altLang="en-US" sz="2400" dirty="0">
                <a:latin typeface="Arial" panose="020B0604020202020204" pitchFamily="34" charset="0"/>
              </a:rPr>
              <a:t>not work and his permit </a:t>
            </a:r>
            <a:r>
              <a:rPr lang="en-US" altLang="en-US" sz="2400" dirty="0" smtClean="0">
                <a:latin typeface="Arial" panose="020B0604020202020204" pitchFamily="34" charset="0"/>
              </a:rPr>
              <a:t>stay legally in Belgium is </a:t>
            </a:r>
            <a:r>
              <a:rPr lang="en-US" altLang="en-US" sz="2400" dirty="0" smtClean="0">
                <a:latin typeface="Arial" panose="020B0604020202020204" pitchFamily="34" charset="0"/>
              </a:rPr>
              <a:t>rejected</a:t>
            </a:r>
            <a:endParaRPr lang="en-US" altLang="en-US" sz="2400" dirty="0" smtClean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 smtClean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To </a:t>
            </a:r>
            <a:r>
              <a:rPr lang="en-US" altLang="en-US" sz="2400" dirty="0">
                <a:latin typeface="Arial" panose="020B0604020202020204" pitchFamily="34" charset="0"/>
              </a:rPr>
              <a:t>be able to marry Fatima </a:t>
            </a:r>
            <a:r>
              <a:rPr lang="en-US" altLang="en-US" sz="2400" dirty="0" smtClean="0">
                <a:latin typeface="Arial" panose="020B0604020202020204" pitchFamily="34" charset="0"/>
              </a:rPr>
              <a:t>he will need to </a:t>
            </a:r>
            <a:r>
              <a:rPr lang="en-US" altLang="en-US" sz="2400" dirty="0">
                <a:latin typeface="Arial" panose="020B0604020202020204" pitchFamily="34" charset="0"/>
              </a:rPr>
              <a:t>take her back to </a:t>
            </a:r>
            <a:r>
              <a:rPr lang="en-US" altLang="en-US" sz="2400" dirty="0" smtClean="0">
                <a:latin typeface="Arial" panose="020B0604020202020204" pitchFamily="34" charset="0"/>
              </a:rPr>
              <a:t>Morocco, but she </a:t>
            </a:r>
            <a:r>
              <a:rPr lang="en-US" altLang="en-US" sz="2400" dirty="0" smtClean="0">
                <a:latin typeface="Arial" panose="020B0604020202020204" pitchFamily="34" charset="0"/>
              </a:rPr>
              <a:t>refuses </a:t>
            </a:r>
            <a:endParaRPr lang="en-US" altLang="en-US" sz="2400" dirty="0" smtClean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08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13"/>
          <p:cNvSpPr/>
          <p:nvPr/>
        </p:nvSpPr>
        <p:spPr>
          <a:xfrm>
            <a:off x="0" y="-99392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details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0841" y="5504419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 noChangeArrowheads="1"/>
          </p:cNvSpPr>
          <p:nvPr>
            <p:ph idx="1"/>
          </p:nvPr>
        </p:nvSpPr>
        <p:spPr bwMode="auto">
          <a:xfrm>
            <a:off x="0" y="692696"/>
            <a:ext cx="8829961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One </a:t>
            </a:r>
            <a:r>
              <a:rPr lang="en-US" altLang="en-US" sz="2400" dirty="0">
                <a:latin typeface="Arial" panose="020B0604020202020204" pitchFamily="34" charset="0"/>
              </a:rPr>
              <a:t>day, he came to the house when she had just left on her way to </a:t>
            </a:r>
            <a:r>
              <a:rPr lang="en-US" altLang="en-US" sz="2400" dirty="0" smtClean="0">
                <a:latin typeface="Arial" panose="020B0604020202020204" pitchFamily="34" charset="0"/>
              </a:rPr>
              <a:t>work. </a:t>
            </a:r>
            <a:r>
              <a:rPr lang="en-US" altLang="en-US" sz="2400" dirty="0">
                <a:latin typeface="Arial" panose="020B0604020202020204" pitchFamily="34" charset="0"/>
              </a:rPr>
              <a:t>As well as stabbing and fatally injuring her, he also stabs her mother several times when she came out of the </a:t>
            </a:r>
            <a:r>
              <a:rPr lang="en-US" altLang="en-US" sz="2400" dirty="0" smtClean="0">
                <a:latin typeface="Arial" panose="020B0604020202020204" pitchFamily="34" charset="0"/>
              </a:rPr>
              <a:t>house</a:t>
            </a:r>
            <a:endParaRPr lang="en-US" altLang="en-US" sz="2400" dirty="0" smtClean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The </a:t>
            </a:r>
            <a:r>
              <a:rPr lang="en-US" altLang="en-US" sz="2400" dirty="0">
                <a:latin typeface="Arial" panose="020B0604020202020204" pitchFamily="34" charset="0"/>
              </a:rPr>
              <a:t>mother survives the </a:t>
            </a:r>
            <a:r>
              <a:rPr lang="en-US" altLang="en-US" sz="2400" dirty="0" smtClean="0">
                <a:latin typeface="Arial" panose="020B0604020202020204" pitchFamily="34" charset="0"/>
              </a:rPr>
              <a:t>stabbing </a:t>
            </a:r>
            <a:endParaRPr lang="en-US" altLang="en-US" sz="2400" dirty="0" smtClean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The </a:t>
            </a:r>
            <a:r>
              <a:rPr lang="en-US" altLang="en-US" sz="2400" dirty="0">
                <a:latin typeface="Arial" panose="020B0604020202020204" pitchFamily="34" charset="0"/>
              </a:rPr>
              <a:t>man is imprisoned and convicted and the mother ends up divorcing her husband as a result of the loss of their </a:t>
            </a:r>
            <a:r>
              <a:rPr lang="en-US" altLang="en-US" sz="2400" dirty="0" smtClean="0">
                <a:latin typeface="Arial" panose="020B0604020202020204" pitchFamily="34" charset="0"/>
              </a:rPr>
              <a:t>daughter </a:t>
            </a:r>
            <a:endParaRPr lang="en-US" altLang="en-US" sz="2400" dirty="0" smtClean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The </a:t>
            </a:r>
            <a:r>
              <a:rPr lang="en-US" altLang="en-US" sz="2400" dirty="0">
                <a:latin typeface="Arial" panose="020B0604020202020204" pitchFamily="34" charset="0"/>
              </a:rPr>
              <a:t>rest of the family was subsequently supportive of the mother but due to divorce she has lost support from the local community and mainly stays </a:t>
            </a:r>
            <a:r>
              <a:rPr lang="en-US" altLang="en-US" sz="2400" dirty="0" smtClean="0">
                <a:latin typeface="Arial" panose="020B0604020202020204" pitchFamily="34" charset="0"/>
              </a:rPr>
              <a:t>indoors 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38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de-DE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Learning points</a:t>
            </a:r>
            <a:endParaRPr lang="de-DE" sz="36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455" y="5358620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159587"/>
            <a:ext cx="9036496" cy="5410848"/>
          </a:xfrm>
        </p:spPr>
        <p:txBody>
          <a:bodyPr>
            <a:normAutofit/>
          </a:bodyPr>
          <a:lstStyle/>
          <a:p>
            <a:endParaRPr lang="en-US" altLang="en-US" dirty="0">
              <a:latin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2" name="Rechteck 1"/>
          <p:cNvSpPr/>
          <p:nvPr/>
        </p:nvSpPr>
        <p:spPr>
          <a:xfrm>
            <a:off x="-19950" y="1013362"/>
            <a:ext cx="905644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Girls in Morocco are subjected to early arranged marriage resulting in early childbearing and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no chance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education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She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has according to her faith no empowerment to do what she wants.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Young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women loose the support network of their own family and find they are fighting for their rights all by themselves,  although in this case with some support from her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mother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Entry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Belgium without visa is not possible for Moroccans. Therefore many arrive in Belgium illegally and try to get legal 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working </a:t>
            </a: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permission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39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de-DE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Learning points</a:t>
            </a:r>
            <a:endParaRPr lang="de-DE" sz="36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455" y="5358620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159587"/>
            <a:ext cx="9036496" cy="5410848"/>
          </a:xfrm>
        </p:spPr>
        <p:txBody>
          <a:bodyPr>
            <a:normAutofit/>
          </a:bodyPr>
          <a:lstStyle/>
          <a:p>
            <a:endParaRPr lang="en-US" altLang="en-US" dirty="0">
              <a:latin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2" name="Rechteck 1"/>
          <p:cNvSpPr/>
          <p:nvPr/>
        </p:nvSpPr>
        <p:spPr>
          <a:xfrm>
            <a:off x="37846" y="620688"/>
            <a:ext cx="9089219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Fatima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is well integrated in the Belgian society, works and is a modern woman who wants to live her own life. This leads to a conflict with the expected role of women in the Moroccan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society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Moroccans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are not integrated well within the Belgian society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and they are often discriminated against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Therefore they form isolated communities within Belgium with strong religious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beliefs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Fatima’s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refusal to marry the man her father had found for her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violates the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honour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of the husband-to-be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The only way to restore his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honour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is an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honour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-killing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mother after divorcing the husband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without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support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from the Moroccan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community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26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582543" y="4797969"/>
            <a:ext cx="67313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https://mwiaviolencemanual.wordpress.com/</a:t>
            </a:r>
            <a:endParaRPr lang="de-DE" sz="2400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31090" y="6381328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MWIA´s training 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 on violence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5445224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47" y="1268760"/>
            <a:ext cx="7868685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197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497</Words>
  <Application>Microsoft Office PowerPoint</Application>
  <PresentationFormat>On-screen Show (4:3)</PresentationFormat>
  <Paragraphs>39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Tahoma</vt:lpstr>
      <vt:lpstr>Larissa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pfleide</dc:creator>
  <cp:lastModifiedBy>helen melvin</cp:lastModifiedBy>
  <cp:revision>252</cp:revision>
  <cp:lastPrinted>2016-10-24T19:27:33Z</cp:lastPrinted>
  <dcterms:created xsi:type="dcterms:W3CDTF">2014-08-04T10:28:33Z</dcterms:created>
  <dcterms:modified xsi:type="dcterms:W3CDTF">2017-03-25T21:37:14Z</dcterms:modified>
</cp:coreProperties>
</file>