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79" r:id="rId2"/>
    <p:sldId id="452" r:id="rId3"/>
    <p:sldId id="451" r:id="rId4"/>
    <p:sldId id="449" r:id="rId5"/>
    <p:sldId id="450" r:id="rId6"/>
    <p:sldId id="453" r:id="rId7"/>
    <p:sldId id="385" r:id="rId8"/>
    <p:sldId id="454" r:id="rId9"/>
    <p:sldId id="455" r:id="rId10"/>
    <p:sldId id="456" r:id="rId11"/>
    <p:sldId id="457" r:id="rId12"/>
    <p:sldId id="458" r:id="rId13"/>
    <p:sldId id="459" r:id="rId14"/>
    <p:sldId id="460" r:id="rId15"/>
    <p:sldId id="461" r:id="rId16"/>
    <p:sldId id="427" r:id="rId17"/>
  </p:sldIdLst>
  <p:sldSz cx="9144000" cy="6858000" type="screen4x3"/>
  <p:notesSz cx="6797675" cy="9872663"/>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201D"/>
    <a:srgbClr val="B5201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3" d="100"/>
          <a:sy n="73" d="100"/>
        </p:scale>
        <p:origin x="-1308" y="16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p:scale>
          <a:sx n="80" d="100"/>
          <a:sy n="80" d="100"/>
        </p:scale>
        <p:origin x="1230" y="-16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3633"/>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50443" y="0"/>
            <a:ext cx="2945659" cy="493633"/>
          </a:xfrm>
          <a:prstGeom prst="rect">
            <a:avLst/>
          </a:prstGeom>
        </p:spPr>
        <p:txBody>
          <a:bodyPr vert="horz" lIns="91440" tIns="45720" rIns="91440" bIns="45720" rtlCol="0"/>
          <a:lstStyle>
            <a:lvl1pPr algn="r">
              <a:defRPr sz="1200"/>
            </a:lvl1pPr>
          </a:lstStyle>
          <a:p>
            <a:fld id="{1A3E1873-746B-4F88-B6D2-4B9F8B4A8235}" type="datetimeFigureOut">
              <a:rPr lang="de-DE" smtClean="0"/>
              <a:t>29.12.2018</a:t>
            </a:fld>
            <a:endParaRPr lang="de-DE"/>
          </a:p>
        </p:txBody>
      </p:sp>
      <p:sp>
        <p:nvSpPr>
          <p:cNvPr id="4" name="Folienbildplatzhalter 3"/>
          <p:cNvSpPr>
            <a:spLocks noGrp="1" noRot="1" noChangeAspect="1"/>
          </p:cNvSpPr>
          <p:nvPr>
            <p:ph type="sldImg" idx="2"/>
          </p:nvPr>
        </p:nvSpPr>
        <p:spPr>
          <a:xfrm>
            <a:off x="930275" y="739775"/>
            <a:ext cx="4937125" cy="3703638"/>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79768" y="4689515"/>
            <a:ext cx="5438140" cy="4442698"/>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9377316"/>
            <a:ext cx="2945659" cy="493633"/>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50443" y="9377316"/>
            <a:ext cx="2945659" cy="493633"/>
          </a:xfrm>
          <a:prstGeom prst="rect">
            <a:avLst/>
          </a:prstGeom>
        </p:spPr>
        <p:txBody>
          <a:bodyPr vert="horz" lIns="91440" tIns="45720" rIns="91440" bIns="45720" rtlCol="0" anchor="b"/>
          <a:lstStyle>
            <a:lvl1pPr algn="r">
              <a:defRPr sz="1200"/>
            </a:lvl1pPr>
          </a:lstStyle>
          <a:p>
            <a:fld id="{8913DD8D-F396-4DC3-A1B4-131E79D26293}" type="slidenum">
              <a:rPr lang="de-DE" smtClean="0"/>
              <a:t>‹Nr.›</a:t>
            </a:fld>
            <a:endParaRPr lang="de-DE"/>
          </a:p>
        </p:txBody>
      </p:sp>
    </p:spTree>
    <p:extLst>
      <p:ext uri="{BB962C8B-B14F-4D97-AF65-F5344CB8AC3E}">
        <p14:creationId xmlns:p14="http://schemas.microsoft.com/office/powerpoint/2010/main" val="19609064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en-US" smtClean="0"/>
              <a:t>Click to edit Master title style</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de-DE"/>
          </a:p>
        </p:txBody>
      </p:sp>
      <p:sp>
        <p:nvSpPr>
          <p:cNvPr id="4" name="Datumsplatzhalter 3"/>
          <p:cNvSpPr>
            <a:spLocks noGrp="1"/>
          </p:cNvSpPr>
          <p:nvPr>
            <p:ph type="dt" sz="half" idx="10"/>
          </p:nvPr>
        </p:nvSpPr>
        <p:spPr/>
        <p:txBody>
          <a:bodyPr/>
          <a:lstStyle/>
          <a:p>
            <a:fld id="{0C2EFD6D-DAD3-4709-986D-24AEF628994D}" type="datetimeFigureOut">
              <a:rPr lang="de-DE" smtClean="0"/>
              <a:t>29.12.2018</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2062E1E-6C42-4AFB-A2C9-1BEA6B5208E8}" type="slidenum">
              <a:rPr lang="de-DE" smtClean="0"/>
              <a:t>‹Nr.›</a:t>
            </a:fld>
            <a:endParaRPr lang="de-DE"/>
          </a:p>
        </p:txBody>
      </p:sp>
    </p:spTree>
    <p:extLst>
      <p:ext uri="{BB962C8B-B14F-4D97-AF65-F5344CB8AC3E}">
        <p14:creationId xmlns:p14="http://schemas.microsoft.com/office/powerpoint/2010/main" val="3668401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mtClean="0"/>
              <a:t>Click to edit Master title style</a:t>
            </a:r>
            <a:endParaRPr lang="de-DE"/>
          </a:p>
        </p:txBody>
      </p:sp>
      <p:sp>
        <p:nvSpPr>
          <p:cNvPr id="3" name="Inhaltsplatzhalt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a:p>
        </p:txBody>
      </p:sp>
      <p:sp>
        <p:nvSpPr>
          <p:cNvPr id="4" name="Datumsplatzhalter 3"/>
          <p:cNvSpPr>
            <a:spLocks noGrp="1"/>
          </p:cNvSpPr>
          <p:nvPr>
            <p:ph type="dt" sz="half" idx="10"/>
          </p:nvPr>
        </p:nvSpPr>
        <p:spPr/>
        <p:txBody>
          <a:bodyPr/>
          <a:lstStyle/>
          <a:p>
            <a:fld id="{0C2EFD6D-DAD3-4709-986D-24AEF628994D}" type="datetimeFigureOut">
              <a:rPr lang="de-DE" smtClean="0"/>
              <a:t>29.12.2018</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2062E1E-6C42-4AFB-A2C9-1BEA6B5208E8}" type="slidenum">
              <a:rPr lang="de-DE" smtClean="0"/>
              <a:t>‹Nr.›</a:t>
            </a:fld>
            <a:endParaRPr lang="de-DE"/>
          </a:p>
        </p:txBody>
      </p:sp>
    </p:spTree>
    <p:extLst>
      <p:ext uri="{BB962C8B-B14F-4D97-AF65-F5344CB8AC3E}">
        <p14:creationId xmlns:p14="http://schemas.microsoft.com/office/powerpoint/2010/main" val="3211773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umsplatzhalter 3"/>
          <p:cNvSpPr>
            <a:spLocks noGrp="1"/>
          </p:cNvSpPr>
          <p:nvPr>
            <p:ph type="dt" sz="half" idx="10"/>
          </p:nvPr>
        </p:nvSpPr>
        <p:spPr/>
        <p:txBody>
          <a:bodyPr/>
          <a:lstStyle/>
          <a:p>
            <a:fld id="{0C2EFD6D-DAD3-4709-986D-24AEF628994D}" type="datetimeFigureOut">
              <a:rPr lang="de-DE" smtClean="0"/>
              <a:t>29.12.2018</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2062E1E-6C42-4AFB-A2C9-1BEA6B5208E8}" type="slidenum">
              <a:rPr lang="de-DE" smtClean="0"/>
              <a:t>‹Nr.›</a:t>
            </a:fld>
            <a:endParaRPr lang="de-DE"/>
          </a:p>
        </p:txBody>
      </p:sp>
    </p:spTree>
    <p:extLst>
      <p:ext uri="{BB962C8B-B14F-4D97-AF65-F5344CB8AC3E}">
        <p14:creationId xmlns:p14="http://schemas.microsoft.com/office/powerpoint/2010/main" val="32404159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mtClean="0"/>
              <a:t>Click to edit Master title style</a:t>
            </a:r>
            <a:endParaRPr lang="de-DE"/>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a:p>
        </p:txBody>
      </p:sp>
      <p:sp>
        <p:nvSpPr>
          <p:cNvPr id="5" name="Datumsplatzhalter 4"/>
          <p:cNvSpPr>
            <a:spLocks noGrp="1"/>
          </p:cNvSpPr>
          <p:nvPr>
            <p:ph type="dt" sz="half" idx="10"/>
          </p:nvPr>
        </p:nvSpPr>
        <p:spPr/>
        <p:txBody>
          <a:bodyPr/>
          <a:lstStyle/>
          <a:p>
            <a:fld id="{0C2EFD6D-DAD3-4709-986D-24AEF628994D}" type="datetimeFigureOut">
              <a:rPr lang="de-DE" smtClean="0"/>
              <a:t>29.12.2018</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12062E1E-6C42-4AFB-A2C9-1BEA6B5208E8}" type="slidenum">
              <a:rPr lang="de-DE" smtClean="0"/>
              <a:t>‹Nr.›</a:t>
            </a:fld>
            <a:endParaRPr lang="de-DE"/>
          </a:p>
        </p:txBody>
      </p:sp>
    </p:spTree>
    <p:extLst>
      <p:ext uri="{BB962C8B-B14F-4D97-AF65-F5344CB8AC3E}">
        <p14:creationId xmlns:p14="http://schemas.microsoft.com/office/powerpoint/2010/main" val="449189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smtClean="0"/>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a:p>
        </p:txBody>
      </p:sp>
      <p:sp>
        <p:nvSpPr>
          <p:cNvPr id="7" name="Datumsplatzhalter 6"/>
          <p:cNvSpPr>
            <a:spLocks noGrp="1"/>
          </p:cNvSpPr>
          <p:nvPr>
            <p:ph type="dt" sz="half" idx="10"/>
          </p:nvPr>
        </p:nvSpPr>
        <p:spPr/>
        <p:txBody>
          <a:bodyPr/>
          <a:lstStyle/>
          <a:p>
            <a:fld id="{0C2EFD6D-DAD3-4709-986D-24AEF628994D}" type="datetimeFigureOut">
              <a:rPr lang="de-DE" smtClean="0"/>
              <a:t>29.12.2018</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12062E1E-6C42-4AFB-A2C9-1BEA6B5208E8}" type="slidenum">
              <a:rPr lang="de-DE" smtClean="0"/>
              <a:t>‹Nr.›</a:t>
            </a:fld>
            <a:endParaRPr lang="de-DE"/>
          </a:p>
        </p:txBody>
      </p:sp>
    </p:spTree>
    <p:extLst>
      <p:ext uri="{BB962C8B-B14F-4D97-AF65-F5344CB8AC3E}">
        <p14:creationId xmlns:p14="http://schemas.microsoft.com/office/powerpoint/2010/main" val="41764388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mtClean="0"/>
              <a:t>Click to edit Master title style</a:t>
            </a:r>
            <a:endParaRPr lang="de-DE"/>
          </a:p>
        </p:txBody>
      </p:sp>
      <p:sp>
        <p:nvSpPr>
          <p:cNvPr id="3" name="Datumsplatzhalter 2"/>
          <p:cNvSpPr>
            <a:spLocks noGrp="1"/>
          </p:cNvSpPr>
          <p:nvPr>
            <p:ph type="dt" sz="half" idx="10"/>
          </p:nvPr>
        </p:nvSpPr>
        <p:spPr/>
        <p:txBody>
          <a:bodyPr/>
          <a:lstStyle/>
          <a:p>
            <a:fld id="{0C2EFD6D-DAD3-4709-986D-24AEF628994D}" type="datetimeFigureOut">
              <a:rPr lang="de-DE" smtClean="0"/>
              <a:t>29.12.2018</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12062E1E-6C42-4AFB-A2C9-1BEA6B5208E8}" type="slidenum">
              <a:rPr lang="de-DE" smtClean="0"/>
              <a:t>‹Nr.›</a:t>
            </a:fld>
            <a:endParaRPr lang="de-DE"/>
          </a:p>
        </p:txBody>
      </p:sp>
    </p:spTree>
    <p:extLst>
      <p:ext uri="{BB962C8B-B14F-4D97-AF65-F5344CB8AC3E}">
        <p14:creationId xmlns:p14="http://schemas.microsoft.com/office/powerpoint/2010/main" val="33576513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0C2EFD6D-DAD3-4709-986D-24AEF628994D}" type="datetimeFigureOut">
              <a:rPr lang="de-DE" smtClean="0"/>
              <a:t>29.12.2018</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12062E1E-6C42-4AFB-A2C9-1BEA6B5208E8}" type="slidenum">
              <a:rPr lang="de-DE" smtClean="0"/>
              <a:t>‹Nr.›</a:t>
            </a:fld>
            <a:endParaRPr lang="de-DE"/>
          </a:p>
        </p:txBody>
      </p:sp>
    </p:spTree>
    <p:extLst>
      <p:ext uri="{BB962C8B-B14F-4D97-AF65-F5344CB8AC3E}">
        <p14:creationId xmlns:p14="http://schemas.microsoft.com/office/powerpoint/2010/main" val="36762890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umsplatzhalter 4"/>
          <p:cNvSpPr>
            <a:spLocks noGrp="1"/>
          </p:cNvSpPr>
          <p:nvPr>
            <p:ph type="dt" sz="half" idx="10"/>
          </p:nvPr>
        </p:nvSpPr>
        <p:spPr/>
        <p:txBody>
          <a:bodyPr/>
          <a:lstStyle/>
          <a:p>
            <a:fld id="{0C2EFD6D-DAD3-4709-986D-24AEF628994D}" type="datetimeFigureOut">
              <a:rPr lang="de-DE" smtClean="0"/>
              <a:t>29.12.2018</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12062E1E-6C42-4AFB-A2C9-1BEA6B5208E8}" type="slidenum">
              <a:rPr lang="de-DE" smtClean="0"/>
              <a:t>‹Nr.›</a:t>
            </a:fld>
            <a:endParaRPr lang="de-DE"/>
          </a:p>
        </p:txBody>
      </p:sp>
    </p:spTree>
    <p:extLst>
      <p:ext uri="{BB962C8B-B14F-4D97-AF65-F5344CB8AC3E}">
        <p14:creationId xmlns:p14="http://schemas.microsoft.com/office/powerpoint/2010/main" val="19044952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umsplatzhalter 4"/>
          <p:cNvSpPr>
            <a:spLocks noGrp="1"/>
          </p:cNvSpPr>
          <p:nvPr>
            <p:ph type="dt" sz="half" idx="10"/>
          </p:nvPr>
        </p:nvSpPr>
        <p:spPr/>
        <p:txBody>
          <a:bodyPr/>
          <a:lstStyle/>
          <a:p>
            <a:fld id="{0C2EFD6D-DAD3-4709-986D-24AEF628994D}" type="datetimeFigureOut">
              <a:rPr lang="de-DE" smtClean="0"/>
              <a:t>29.12.2018</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12062E1E-6C42-4AFB-A2C9-1BEA6B5208E8}" type="slidenum">
              <a:rPr lang="de-DE" smtClean="0"/>
              <a:t>‹Nr.›</a:t>
            </a:fld>
            <a:endParaRPr lang="de-DE"/>
          </a:p>
        </p:txBody>
      </p:sp>
    </p:spTree>
    <p:extLst>
      <p:ext uri="{BB962C8B-B14F-4D97-AF65-F5344CB8AC3E}">
        <p14:creationId xmlns:p14="http://schemas.microsoft.com/office/powerpoint/2010/main" val="36198572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mtClean="0"/>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a:p>
        </p:txBody>
      </p:sp>
      <p:sp>
        <p:nvSpPr>
          <p:cNvPr id="4" name="Datumsplatzhalter 3"/>
          <p:cNvSpPr>
            <a:spLocks noGrp="1"/>
          </p:cNvSpPr>
          <p:nvPr>
            <p:ph type="dt" sz="half" idx="10"/>
          </p:nvPr>
        </p:nvSpPr>
        <p:spPr/>
        <p:txBody>
          <a:bodyPr/>
          <a:lstStyle/>
          <a:p>
            <a:fld id="{0C2EFD6D-DAD3-4709-986D-24AEF628994D}" type="datetimeFigureOut">
              <a:rPr lang="de-DE" smtClean="0"/>
              <a:t>29.12.2018</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2062E1E-6C42-4AFB-A2C9-1BEA6B5208E8}" type="slidenum">
              <a:rPr lang="de-DE" smtClean="0"/>
              <a:t>‹Nr.›</a:t>
            </a:fld>
            <a:endParaRPr lang="de-DE"/>
          </a:p>
        </p:txBody>
      </p:sp>
    </p:spTree>
    <p:extLst>
      <p:ext uri="{BB962C8B-B14F-4D97-AF65-F5344CB8AC3E}">
        <p14:creationId xmlns:p14="http://schemas.microsoft.com/office/powerpoint/2010/main" val="39116688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en-US" smtClean="0"/>
              <a:t>Click to edit Master title style</a:t>
            </a:r>
            <a:endParaRPr lang="de-DE"/>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a:p>
        </p:txBody>
      </p:sp>
      <p:sp>
        <p:nvSpPr>
          <p:cNvPr id="4" name="Datumsplatzhalter 3"/>
          <p:cNvSpPr>
            <a:spLocks noGrp="1"/>
          </p:cNvSpPr>
          <p:nvPr>
            <p:ph type="dt" sz="half" idx="10"/>
          </p:nvPr>
        </p:nvSpPr>
        <p:spPr/>
        <p:txBody>
          <a:bodyPr/>
          <a:lstStyle/>
          <a:p>
            <a:fld id="{0C2EFD6D-DAD3-4709-986D-24AEF628994D}" type="datetimeFigureOut">
              <a:rPr lang="de-DE" smtClean="0"/>
              <a:t>29.12.2018</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2062E1E-6C42-4AFB-A2C9-1BEA6B5208E8}" type="slidenum">
              <a:rPr lang="de-DE" smtClean="0"/>
              <a:t>‹Nr.›</a:t>
            </a:fld>
            <a:endParaRPr lang="de-DE"/>
          </a:p>
        </p:txBody>
      </p:sp>
    </p:spTree>
    <p:extLst>
      <p:ext uri="{BB962C8B-B14F-4D97-AF65-F5344CB8AC3E}">
        <p14:creationId xmlns:p14="http://schemas.microsoft.com/office/powerpoint/2010/main" val="36439615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smtClean="0"/>
              <a:t>Titelmasterformat durch Klicken bearbeiten</a:t>
            </a:r>
            <a:endParaRPr lang="de-DE"/>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2EFD6D-DAD3-4709-986D-24AEF628994D}" type="datetimeFigureOut">
              <a:rPr lang="de-DE" smtClean="0"/>
              <a:t>29.12.2018</a:t>
            </a:fld>
            <a:endParaRPr lang="de-DE"/>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062E1E-6C42-4AFB-A2C9-1BEA6B5208E8}" type="slidenum">
              <a:rPr lang="de-DE" smtClean="0"/>
              <a:t>‹Nr.›</a:t>
            </a:fld>
            <a:endParaRPr lang="de-DE"/>
          </a:p>
        </p:txBody>
      </p:sp>
    </p:spTree>
    <p:extLst>
      <p:ext uri="{BB962C8B-B14F-4D97-AF65-F5344CB8AC3E}">
        <p14:creationId xmlns:p14="http://schemas.microsoft.com/office/powerpoint/2010/main" val="12737226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mwiaviolencemanual.wordpress.com/" TargetMode="External"/><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9" name="Rectangle 3"/>
          <p:cNvSpPr>
            <a:spLocks noChangeArrowheads="1"/>
          </p:cNvSpPr>
          <p:nvPr/>
        </p:nvSpPr>
        <p:spPr bwMode="auto">
          <a:xfrm>
            <a:off x="206151" y="1196752"/>
            <a:ext cx="8731697" cy="584775"/>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2857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tabLst>
                <a:tab pos="1244600" algn="l"/>
              </a:tabLst>
              <a:defRPr>
                <a:solidFill>
                  <a:schemeClr val="tx1"/>
                </a:solidFill>
                <a:latin typeface="Calibri" pitchFamily="34" charset="0"/>
                <a:cs typeface="Arial" pitchFamily="34" charset="0"/>
              </a:defRPr>
            </a:lvl1pPr>
            <a:lvl2pPr>
              <a:tabLst>
                <a:tab pos="1244600" algn="l"/>
              </a:tabLst>
              <a:defRPr>
                <a:solidFill>
                  <a:schemeClr val="tx1"/>
                </a:solidFill>
                <a:latin typeface="Calibri" pitchFamily="34" charset="0"/>
                <a:cs typeface="Arial" pitchFamily="34" charset="0"/>
              </a:defRPr>
            </a:lvl2pPr>
            <a:lvl3pPr>
              <a:tabLst>
                <a:tab pos="1244600" algn="l"/>
              </a:tabLst>
              <a:defRPr>
                <a:solidFill>
                  <a:schemeClr val="tx1"/>
                </a:solidFill>
                <a:latin typeface="Calibri" pitchFamily="34" charset="0"/>
                <a:cs typeface="Arial" pitchFamily="34" charset="0"/>
              </a:defRPr>
            </a:lvl3pPr>
            <a:lvl4pPr>
              <a:tabLst>
                <a:tab pos="1244600" algn="l"/>
              </a:tabLst>
              <a:defRPr>
                <a:solidFill>
                  <a:schemeClr val="tx1"/>
                </a:solidFill>
                <a:latin typeface="Calibri" pitchFamily="34" charset="0"/>
                <a:cs typeface="Arial" pitchFamily="34" charset="0"/>
              </a:defRPr>
            </a:lvl4pPr>
            <a:lvl5pPr>
              <a:tabLst>
                <a:tab pos="1244600" algn="l"/>
              </a:tabLst>
              <a:defRPr>
                <a:solidFill>
                  <a:schemeClr val="tx1"/>
                </a:solidFill>
                <a:latin typeface="Calibri" pitchFamily="34" charset="0"/>
                <a:cs typeface="Arial" pitchFamily="34" charset="0"/>
              </a:defRPr>
            </a:lvl5pPr>
            <a:lvl6pPr fontAlgn="base">
              <a:spcBef>
                <a:spcPct val="0"/>
              </a:spcBef>
              <a:spcAft>
                <a:spcPct val="0"/>
              </a:spcAft>
              <a:tabLst>
                <a:tab pos="1244600" algn="l"/>
              </a:tabLst>
              <a:defRPr>
                <a:solidFill>
                  <a:schemeClr val="tx1"/>
                </a:solidFill>
                <a:latin typeface="Calibri" pitchFamily="34" charset="0"/>
                <a:cs typeface="Arial" pitchFamily="34" charset="0"/>
              </a:defRPr>
            </a:lvl6pPr>
            <a:lvl7pPr fontAlgn="base">
              <a:spcBef>
                <a:spcPct val="0"/>
              </a:spcBef>
              <a:spcAft>
                <a:spcPct val="0"/>
              </a:spcAft>
              <a:tabLst>
                <a:tab pos="1244600" algn="l"/>
              </a:tabLst>
              <a:defRPr>
                <a:solidFill>
                  <a:schemeClr val="tx1"/>
                </a:solidFill>
                <a:latin typeface="Calibri" pitchFamily="34" charset="0"/>
                <a:cs typeface="Arial" pitchFamily="34" charset="0"/>
              </a:defRPr>
            </a:lvl7pPr>
            <a:lvl8pPr fontAlgn="base">
              <a:spcBef>
                <a:spcPct val="0"/>
              </a:spcBef>
              <a:spcAft>
                <a:spcPct val="0"/>
              </a:spcAft>
              <a:tabLst>
                <a:tab pos="1244600" algn="l"/>
              </a:tabLst>
              <a:defRPr>
                <a:solidFill>
                  <a:schemeClr val="tx1"/>
                </a:solidFill>
                <a:latin typeface="Calibri" pitchFamily="34" charset="0"/>
                <a:cs typeface="Arial" pitchFamily="34" charset="0"/>
              </a:defRPr>
            </a:lvl8pPr>
            <a:lvl9pPr fontAlgn="base">
              <a:spcBef>
                <a:spcPct val="0"/>
              </a:spcBef>
              <a:spcAft>
                <a:spcPct val="0"/>
              </a:spcAft>
              <a:tabLst>
                <a:tab pos="1244600" algn="l"/>
              </a:tabLst>
              <a:defRPr>
                <a:solidFill>
                  <a:schemeClr val="tx1"/>
                </a:solidFill>
                <a:latin typeface="Calibri" pitchFamily="34" charset="0"/>
                <a:cs typeface="Arial" pitchFamily="34" charset="0"/>
              </a:defRPr>
            </a:lvl9pPr>
          </a:lstStyle>
          <a:p>
            <a:pPr algn="ctr"/>
            <a:r>
              <a:rPr lang="en-US" sz="3200" b="1" dirty="0" smtClean="0">
                <a:solidFill>
                  <a:schemeClr val="accent5">
                    <a:lumMod val="50000"/>
                  </a:schemeClr>
                </a:solidFill>
              </a:rPr>
              <a:t>Case </a:t>
            </a:r>
            <a:r>
              <a:rPr lang="en-US" sz="3200" b="1" dirty="0" smtClean="0">
                <a:solidFill>
                  <a:schemeClr val="accent5">
                    <a:lumMod val="50000"/>
                  </a:schemeClr>
                </a:solidFill>
              </a:rPr>
              <a:t>27 </a:t>
            </a:r>
            <a:r>
              <a:rPr lang="en-US" sz="3200" b="1" dirty="0" smtClean="0">
                <a:solidFill>
                  <a:schemeClr val="accent5">
                    <a:lumMod val="50000"/>
                  </a:schemeClr>
                </a:solidFill>
              </a:rPr>
              <a:t>for teaching package on domestic violence</a:t>
            </a:r>
            <a:endParaRPr lang="de-DE" sz="2900" b="1" dirty="0">
              <a:solidFill>
                <a:schemeClr val="accent5">
                  <a:lumMod val="50000"/>
                </a:schemeClr>
              </a:solidFill>
              <a:latin typeface="Arial" panose="020B0604020202020204" pitchFamily="34" charset="0"/>
            </a:endParaRPr>
          </a:p>
        </p:txBody>
      </p:sp>
      <p:sp>
        <p:nvSpPr>
          <p:cNvPr id="12" name="Rechteck 11"/>
          <p:cNvSpPr/>
          <p:nvPr/>
        </p:nvSpPr>
        <p:spPr>
          <a:xfrm>
            <a:off x="777891" y="3212976"/>
            <a:ext cx="8155996" cy="461665"/>
          </a:xfrm>
          <a:prstGeom prst="rect">
            <a:avLst/>
          </a:prstGeom>
        </p:spPr>
        <p:txBody>
          <a:bodyPr wrap="square">
            <a:spAutoFit/>
          </a:bodyPr>
          <a:lstStyle/>
          <a:p>
            <a:pPr algn="ctr"/>
            <a:r>
              <a:rPr lang="en-US" sz="2400" b="1" i="1" dirty="0" smtClean="0">
                <a:solidFill>
                  <a:srgbClr val="002060"/>
                </a:solidFill>
                <a:latin typeface="Arial" pitchFamily="34" charset="0"/>
                <a:ea typeface="Tahoma" pitchFamily="34" charset="0"/>
                <a:cs typeface="Arial" pitchFamily="34" charset="0"/>
              </a:rPr>
              <a:t>Name of presenter and institution</a:t>
            </a:r>
          </a:p>
        </p:txBody>
      </p:sp>
      <p:sp>
        <p:nvSpPr>
          <p:cNvPr id="11" name="Rectangle 16"/>
          <p:cNvSpPr>
            <a:spLocks noChangeArrowheads="1"/>
          </p:cNvSpPr>
          <p:nvPr/>
        </p:nvSpPr>
        <p:spPr bwMode="auto">
          <a:xfrm>
            <a:off x="31090" y="6381328"/>
            <a:ext cx="9144000" cy="61912"/>
          </a:xfrm>
          <a:prstGeom prst="rect">
            <a:avLst/>
          </a:prstGeom>
          <a:solidFill>
            <a:schemeClr val="accent4">
              <a:lumMod val="40000"/>
              <a:lumOff val="60000"/>
            </a:schemeClr>
          </a:solidFill>
          <a:ln w="9525">
            <a:solidFill>
              <a:schemeClr val="tx1"/>
            </a:solidFill>
            <a:miter lim="800000"/>
            <a:headEnd/>
            <a:tailEnd/>
          </a:ln>
          <a:effectLst/>
          <a:extLst/>
        </p:spPr>
        <p:txBody>
          <a:bodyPr wrap="none" anchor="ctr"/>
          <a:lstStyle/>
          <a:p>
            <a:endParaRPr lang="de-DE"/>
          </a:p>
        </p:txBody>
      </p:sp>
      <p:pic>
        <p:nvPicPr>
          <p:cNvPr id="10" name="Picture 5" descr="new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27455" y="5358620"/>
            <a:ext cx="1223360" cy="1245311"/>
          </a:xfrm>
          <a:prstGeom prst="rect">
            <a:avLst/>
          </a:prstGeom>
          <a:noFill/>
          <a:extLst>
            <a:ext uri="{909E8E84-426E-40DD-AFC4-6F175D3DCCD1}">
              <a14:hiddenFill xmlns:a14="http://schemas.microsoft.com/office/drawing/2010/main">
                <a:solidFill>
                  <a:srgbClr val="FFFFFF"/>
                </a:solidFill>
              </a14:hiddenFill>
            </a:ext>
          </a:extLst>
        </p:spPr>
      </p:pic>
      <p:sp>
        <p:nvSpPr>
          <p:cNvPr id="14" name="Rechteck 13"/>
          <p:cNvSpPr/>
          <p:nvPr/>
        </p:nvSpPr>
        <p:spPr>
          <a:xfrm>
            <a:off x="0" y="0"/>
            <a:ext cx="9144000" cy="620688"/>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3200" b="1" dirty="0">
              <a:solidFill>
                <a:schemeClr val="accent4">
                  <a:lumMod val="20000"/>
                  <a:lumOff val="8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830305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13"/>
          <p:cNvSpPr/>
          <p:nvPr/>
        </p:nvSpPr>
        <p:spPr>
          <a:xfrm>
            <a:off x="-16934" y="0"/>
            <a:ext cx="9160934" cy="620688"/>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3200" b="1" dirty="0">
              <a:solidFill>
                <a:srgbClr val="002060"/>
              </a:solidFill>
              <a:latin typeface="Arial" panose="020B0604020202020204" pitchFamily="34" charset="0"/>
              <a:cs typeface="Arial" panose="020B0604020202020204" pitchFamily="34" charset="0"/>
            </a:endParaRPr>
          </a:p>
        </p:txBody>
      </p:sp>
      <p:sp>
        <p:nvSpPr>
          <p:cNvPr id="5" name="Rectangle 16"/>
          <p:cNvSpPr>
            <a:spLocks noChangeArrowheads="1"/>
          </p:cNvSpPr>
          <p:nvPr/>
        </p:nvSpPr>
        <p:spPr bwMode="auto">
          <a:xfrm>
            <a:off x="-16934" y="6408002"/>
            <a:ext cx="9144000" cy="61912"/>
          </a:xfrm>
          <a:prstGeom prst="rect">
            <a:avLst/>
          </a:prstGeom>
          <a:solidFill>
            <a:schemeClr val="accent4">
              <a:lumMod val="40000"/>
              <a:lumOff val="60000"/>
            </a:schemeClr>
          </a:solidFill>
          <a:ln w="9525">
            <a:solidFill>
              <a:schemeClr val="tx1"/>
            </a:solidFill>
            <a:miter lim="800000"/>
            <a:headEnd/>
            <a:tailEnd/>
          </a:ln>
          <a:effectLst/>
          <a:extLst/>
        </p:spPr>
        <p:txBody>
          <a:bodyPr wrap="none" anchor="ctr"/>
          <a:lstStyle/>
          <a:p>
            <a:endParaRPr lang="de-DE"/>
          </a:p>
        </p:txBody>
      </p:sp>
      <p:pic>
        <p:nvPicPr>
          <p:cNvPr id="6" name="Picture 5" descr="new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79776" y="5503507"/>
            <a:ext cx="1223360" cy="1245311"/>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p:cNvSpPr>
            <a:spLocks noGrp="1" noChangeArrowheads="1"/>
          </p:cNvSpPr>
          <p:nvPr>
            <p:ph idx="1"/>
          </p:nvPr>
        </p:nvSpPr>
        <p:spPr bwMode="auto">
          <a:xfrm>
            <a:off x="179512" y="1383605"/>
            <a:ext cx="8229600" cy="984885"/>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2857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tabLst>
                <a:tab pos="1244600" algn="l"/>
              </a:tabLst>
              <a:defRPr>
                <a:solidFill>
                  <a:schemeClr val="tx1"/>
                </a:solidFill>
                <a:latin typeface="Calibri" pitchFamily="34" charset="0"/>
                <a:cs typeface="Arial" pitchFamily="34" charset="0"/>
              </a:defRPr>
            </a:lvl1pPr>
            <a:lvl2pPr>
              <a:tabLst>
                <a:tab pos="1244600" algn="l"/>
              </a:tabLst>
              <a:defRPr>
                <a:solidFill>
                  <a:schemeClr val="tx1"/>
                </a:solidFill>
                <a:latin typeface="Calibri" pitchFamily="34" charset="0"/>
                <a:cs typeface="Arial" pitchFamily="34" charset="0"/>
              </a:defRPr>
            </a:lvl2pPr>
            <a:lvl3pPr>
              <a:tabLst>
                <a:tab pos="1244600" algn="l"/>
              </a:tabLst>
              <a:defRPr>
                <a:solidFill>
                  <a:schemeClr val="tx1"/>
                </a:solidFill>
                <a:latin typeface="Calibri" pitchFamily="34" charset="0"/>
                <a:cs typeface="Arial" pitchFamily="34" charset="0"/>
              </a:defRPr>
            </a:lvl3pPr>
            <a:lvl4pPr>
              <a:tabLst>
                <a:tab pos="1244600" algn="l"/>
              </a:tabLst>
              <a:defRPr>
                <a:solidFill>
                  <a:schemeClr val="tx1"/>
                </a:solidFill>
                <a:latin typeface="Calibri" pitchFamily="34" charset="0"/>
                <a:cs typeface="Arial" pitchFamily="34" charset="0"/>
              </a:defRPr>
            </a:lvl4pPr>
            <a:lvl5pPr>
              <a:tabLst>
                <a:tab pos="1244600" algn="l"/>
              </a:tabLst>
              <a:defRPr>
                <a:solidFill>
                  <a:schemeClr val="tx1"/>
                </a:solidFill>
                <a:latin typeface="Calibri" pitchFamily="34" charset="0"/>
                <a:cs typeface="Arial" pitchFamily="34" charset="0"/>
              </a:defRPr>
            </a:lvl5pPr>
            <a:lvl6pPr fontAlgn="base">
              <a:spcBef>
                <a:spcPct val="0"/>
              </a:spcBef>
              <a:spcAft>
                <a:spcPct val="0"/>
              </a:spcAft>
              <a:tabLst>
                <a:tab pos="1244600" algn="l"/>
              </a:tabLst>
              <a:defRPr>
                <a:solidFill>
                  <a:schemeClr val="tx1"/>
                </a:solidFill>
                <a:latin typeface="Calibri" pitchFamily="34" charset="0"/>
                <a:cs typeface="Arial" pitchFamily="34" charset="0"/>
              </a:defRPr>
            </a:lvl6pPr>
            <a:lvl7pPr fontAlgn="base">
              <a:spcBef>
                <a:spcPct val="0"/>
              </a:spcBef>
              <a:spcAft>
                <a:spcPct val="0"/>
              </a:spcAft>
              <a:tabLst>
                <a:tab pos="1244600" algn="l"/>
              </a:tabLst>
              <a:defRPr>
                <a:solidFill>
                  <a:schemeClr val="tx1"/>
                </a:solidFill>
                <a:latin typeface="Calibri" pitchFamily="34" charset="0"/>
                <a:cs typeface="Arial" pitchFamily="34" charset="0"/>
              </a:defRPr>
            </a:lvl7pPr>
            <a:lvl8pPr fontAlgn="base">
              <a:spcBef>
                <a:spcPct val="0"/>
              </a:spcBef>
              <a:spcAft>
                <a:spcPct val="0"/>
              </a:spcAft>
              <a:tabLst>
                <a:tab pos="1244600" algn="l"/>
              </a:tabLst>
              <a:defRPr>
                <a:solidFill>
                  <a:schemeClr val="tx1"/>
                </a:solidFill>
                <a:latin typeface="Calibri" pitchFamily="34" charset="0"/>
                <a:cs typeface="Arial" pitchFamily="34" charset="0"/>
              </a:defRPr>
            </a:lvl8pPr>
            <a:lvl9pPr fontAlgn="base">
              <a:spcBef>
                <a:spcPct val="0"/>
              </a:spcBef>
              <a:spcAft>
                <a:spcPct val="0"/>
              </a:spcAft>
              <a:tabLst>
                <a:tab pos="1244600" algn="l"/>
              </a:tabLst>
              <a:defRPr>
                <a:solidFill>
                  <a:schemeClr val="tx1"/>
                </a:solidFill>
                <a:latin typeface="Calibri" pitchFamily="34" charset="0"/>
                <a:cs typeface="Arial" pitchFamily="34" charset="0"/>
              </a:defRPr>
            </a:lvl9pPr>
          </a:lstStyle>
          <a:p>
            <a:pPr marL="0" indent="0" algn="ctr">
              <a:buNone/>
            </a:pPr>
            <a:r>
              <a:rPr lang="de-DE" sz="2900" b="1" dirty="0" smtClean="0">
                <a:solidFill>
                  <a:schemeClr val="accent5">
                    <a:lumMod val="50000"/>
                  </a:schemeClr>
                </a:solidFill>
                <a:latin typeface="Arial" panose="020B0604020202020204" pitchFamily="34" charset="0"/>
              </a:rPr>
              <a:t>Interaction </a:t>
            </a:r>
            <a:r>
              <a:rPr lang="de-DE" sz="2900" b="1" dirty="0" err="1" smtClean="0">
                <a:solidFill>
                  <a:schemeClr val="accent5">
                    <a:lumMod val="50000"/>
                  </a:schemeClr>
                </a:solidFill>
                <a:latin typeface="Arial" panose="020B0604020202020204" pitchFamily="34" charset="0"/>
              </a:rPr>
              <a:t>of</a:t>
            </a:r>
            <a:r>
              <a:rPr lang="de-DE" sz="2900" b="1" dirty="0" smtClean="0">
                <a:solidFill>
                  <a:schemeClr val="accent5">
                    <a:lumMod val="50000"/>
                  </a:schemeClr>
                </a:solidFill>
                <a:latin typeface="Arial" panose="020B0604020202020204" pitchFamily="34" charset="0"/>
              </a:rPr>
              <a:t> </a:t>
            </a:r>
            <a:r>
              <a:rPr lang="de-DE" sz="2900" b="1" dirty="0" err="1" smtClean="0">
                <a:solidFill>
                  <a:schemeClr val="accent5">
                    <a:lumMod val="50000"/>
                  </a:schemeClr>
                </a:solidFill>
                <a:latin typeface="Arial" panose="020B0604020202020204" pitchFamily="34" charset="0"/>
              </a:rPr>
              <a:t>domestic</a:t>
            </a:r>
            <a:r>
              <a:rPr lang="de-DE" sz="2900" b="1" dirty="0" smtClean="0">
                <a:solidFill>
                  <a:schemeClr val="accent5">
                    <a:lumMod val="50000"/>
                  </a:schemeClr>
                </a:solidFill>
                <a:latin typeface="Arial" panose="020B0604020202020204" pitchFamily="34" charset="0"/>
              </a:rPr>
              <a:t> </a:t>
            </a:r>
            <a:r>
              <a:rPr lang="de-DE" sz="2900" b="1" dirty="0" err="1" smtClean="0">
                <a:solidFill>
                  <a:schemeClr val="accent5">
                    <a:lumMod val="50000"/>
                  </a:schemeClr>
                </a:solidFill>
                <a:latin typeface="Arial" panose="020B0604020202020204" pitchFamily="34" charset="0"/>
              </a:rPr>
              <a:t>violence</a:t>
            </a:r>
            <a:r>
              <a:rPr lang="de-DE" sz="2900" b="1" dirty="0" smtClean="0">
                <a:solidFill>
                  <a:schemeClr val="accent5">
                    <a:lumMod val="50000"/>
                  </a:schemeClr>
                </a:solidFill>
                <a:latin typeface="Arial" panose="020B0604020202020204" pitchFamily="34" charset="0"/>
              </a:rPr>
              <a:t> </a:t>
            </a:r>
            <a:r>
              <a:rPr lang="de-DE" sz="2900" b="1" dirty="0" err="1" smtClean="0">
                <a:solidFill>
                  <a:schemeClr val="accent5">
                    <a:lumMod val="50000"/>
                  </a:schemeClr>
                </a:solidFill>
                <a:latin typeface="Arial" panose="020B0604020202020204" pitchFamily="34" charset="0"/>
              </a:rPr>
              <a:t>with</a:t>
            </a:r>
            <a:r>
              <a:rPr lang="de-DE" sz="2900" b="1" dirty="0" smtClean="0">
                <a:solidFill>
                  <a:schemeClr val="accent5">
                    <a:lumMod val="50000"/>
                  </a:schemeClr>
                </a:solidFill>
                <a:latin typeface="Arial" panose="020B0604020202020204" pitchFamily="34" charset="0"/>
              </a:rPr>
              <a:t> </a:t>
            </a:r>
            <a:r>
              <a:rPr lang="de-DE" sz="2900" b="1" dirty="0" err="1" smtClean="0">
                <a:solidFill>
                  <a:schemeClr val="accent5">
                    <a:lumMod val="50000"/>
                  </a:schemeClr>
                </a:solidFill>
                <a:latin typeface="Arial" panose="020B0604020202020204" pitchFamily="34" charset="0"/>
              </a:rPr>
              <a:t>the</a:t>
            </a:r>
            <a:r>
              <a:rPr lang="de-DE" sz="2900" b="1" dirty="0" smtClean="0">
                <a:solidFill>
                  <a:schemeClr val="accent5">
                    <a:lumMod val="50000"/>
                  </a:schemeClr>
                </a:solidFill>
                <a:latin typeface="Arial" panose="020B0604020202020204" pitchFamily="34" charset="0"/>
              </a:rPr>
              <a:t> </a:t>
            </a:r>
            <a:r>
              <a:rPr lang="de-DE" sz="2900" b="1" dirty="0" err="1" smtClean="0">
                <a:solidFill>
                  <a:schemeClr val="accent5">
                    <a:lumMod val="50000"/>
                  </a:schemeClr>
                </a:solidFill>
                <a:latin typeface="Arial" panose="020B0604020202020204" pitchFamily="34" charset="0"/>
              </a:rPr>
              <a:t>social</a:t>
            </a:r>
            <a:r>
              <a:rPr lang="de-DE" sz="2900" b="1" dirty="0" smtClean="0">
                <a:solidFill>
                  <a:schemeClr val="accent5">
                    <a:lumMod val="50000"/>
                  </a:schemeClr>
                </a:solidFill>
                <a:latin typeface="Arial" panose="020B0604020202020204" pitchFamily="34" charset="0"/>
              </a:rPr>
              <a:t> </a:t>
            </a:r>
            <a:r>
              <a:rPr lang="de-DE" sz="2900" b="1" dirty="0" err="1" smtClean="0">
                <a:solidFill>
                  <a:schemeClr val="accent5">
                    <a:lumMod val="50000"/>
                  </a:schemeClr>
                </a:solidFill>
                <a:latin typeface="Arial" panose="020B0604020202020204" pitchFamily="34" charset="0"/>
              </a:rPr>
              <a:t>determinants</a:t>
            </a:r>
            <a:r>
              <a:rPr lang="de-DE" sz="2900" b="1" dirty="0" smtClean="0">
                <a:solidFill>
                  <a:schemeClr val="accent5">
                    <a:lumMod val="50000"/>
                  </a:schemeClr>
                </a:solidFill>
                <a:latin typeface="Arial" panose="020B0604020202020204" pitchFamily="34" charset="0"/>
              </a:rPr>
              <a:t> </a:t>
            </a:r>
            <a:r>
              <a:rPr lang="de-DE" sz="2900" b="1" dirty="0" err="1" smtClean="0">
                <a:solidFill>
                  <a:schemeClr val="accent5">
                    <a:lumMod val="50000"/>
                  </a:schemeClr>
                </a:solidFill>
                <a:latin typeface="Arial" panose="020B0604020202020204" pitchFamily="34" charset="0"/>
              </a:rPr>
              <a:t>of</a:t>
            </a:r>
            <a:r>
              <a:rPr lang="de-DE" sz="2900" b="1" dirty="0" smtClean="0">
                <a:solidFill>
                  <a:schemeClr val="accent5">
                    <a:lumMod val="50000"/>
                  </a:schemeClr>
                </a:solidFill>
                <a:latin typeface="Arial" panose="020B0604020202020204" pitchFamily="34" charset="0"/>
              </a:rPr>
              <a:t> </a:t>
            </a:r>
            <a:r>
              <a:rPr lang="de-DE" sz="2900" b="1" dirty="0" err="1" smtClean="0">
                <a:solidFill>
                  <a:schemeClr val="accent5">
                    <a:lumMod val="50000"/>
                  </a:schemeClr>
                </a:solidFill>
                <a:latin typeface="Arial" panose="020B0604020202020204" pitchFamily="34" charset="0"/>
              </a:rPr>
              <a:t>health</a:t>
            </a:r>
            <a:endParaRPr lang="de-DE" sz="2900" b="1" dirty="0">
              <a:solidFill>
                <a:schemeClr val="accent5">
                  <a:lumMod val="50000"/>
                </a:schemeClr>
              </a:solidFill>
              <a:latin typeface="Arial" panose="020B0604020202020204" pitchFamily="34" charset="0"/>
            </a:endParaRPr>
          </a:p>
        </p:txBody>
      </p:sp>
    </p:spTree>
    <p:extLst>
      <p:ext uri="{BB962C8B-B14F-4D97-AF65-F5344CB8AC3E}">
        <p14:creationId xmlns:p14="http://schemas.microsoft.com/office/powerpoint/2010/main" val="26165527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6984" y="1881687"/>
            <a:ext cx="8229600" cy="4525963"/>
          </a:xfrm>
        </p:spPr>
        <p:txBody>
          <a:bodyPr/>
          <a:lstStyle/>
          <a:p>
            <a:r>
              <a:rPr lang="en-US" dirty="0"/>
              <a:t>To consider the interaction of domestic violence with the social determinants of </a:t>
            </a:r>
            <a:r>
              <a:rPr lang="en-US" dirty="0" smtClean="0"/>
              <a:t>health</a:t>
            </a:r>
            <a:endParaRPr lang="en-GB" dirty="0"/>
          </a:p>
        </p:txBody>
      </p:sp>
      <p:sp>
        <p:nvSpPr>
          <p:cNvPr id="4" name="Rechteck 13"/>
          <p:cNvSpPr/>
          <p:nvPr/>
        </p:nvSpPr>
        <p:spPr>
          <a:xfrm>
            <a:off x="0" y="-9231"/>
            <a:ext cx="9144000" cy="620688"/>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3200" b="1" dirty="0" smtClean="0">
                <a:solidFill>
                  <a:srgbClr val="002060"/>
                </a:solidFill>
                <a:latin typeface="Arial" panose="020B0604020202020204" pitchFamily="34" charset="0"/>
                <a:cs typeface="Arial" panose="020B0604020202020204" pitchFamily="34" charset="0"/>
              </a:rPr>
              <a:t>Aims and objectives</a:t>
            </a:r>
            <a:endParaRPr lang="de-DE" sz="3200" b="1" dirty="0">
              <a:solidFill>
                <a:srgbClr val="002060"/>
              </a:solidFill>
              <a:latin typeface="Arial" panose="020B0604020202020204" pitchFamily="34" charset="0"/>
              <a:cs typeface="Arial" panose="020B0604020202020204" pitchFamily="34" charset="0"/>
            </a:endParaRPr>
          </a:p>
        </p:txBody>
      </p:sp>
      <p:sp>
        <p:nvSpPr>
          <p:cNvPr id="5" name="Rectangle 16"/>
          <p:cNvSpPr>
            <a:spLocks noChangeArrowheads="1"/>
          </p:cNvSpPr>
          <p:nvPr/>
        </p:nvSpPr>
        <p:spPr bwMode="auto">
          <a:xfrm>
            <a:off x="-16934" y="6408002"/>
            <a:ext cx="9144000" cy="61912"/>
          </a:xfrm>
          <a:prstGeom prst="rect">
            <a:avLst/>
          </a:prstGeom>
          <a:solidFill>
            <a:schemeClr val="accent4">
              <a:lumMod val="40000"/>
              <a:lumOff val="60000"/>
            </a:schemeClr>
          </a:solidFill>
          <a:ln w="9525">
            <a:solidFill>
              <a:schemeClr val="tx1"/>
            </a:solidFill>
            <a:miter lim="800000"/>
            <a:headEnd/>
            <a:tailEnd/>
          </a:ln>
          <a:effectLst/>
          <a:extLst/>
        </p:spPr>
        <p:txBody>
          <a:bodyPr wrap="none" anchor="ctr"/>
          <a:lstStyle/>
          <a:p>
            <a:endParaRPr lang="de-DE"/>
          </a:p>
        </p:txBody>
      </p:sp>
      <p:pic>
        <p:nvPicPr>
          <p:cNvPr id="6" name="Picture 5" descr="new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79776" y="5503507"/>
            <a:ext cx="1223360" cy="12453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45923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13"/>
          <p:cNvSpPr/>
          <p:nvPr/>
        </p:nvSpPr>
        <p:spPr>
          <a:xfrm>
            <a:off x="0" y="0"/>
            <a:ext cx="9144000" cy="620688"/>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3200" b="1" dirty="0" smtClean="0">
                <a:solidFill>
                  <a:srgbClr val="002060"/>
                </a:solidFill>
                <a:latin typeface="Arial" panose="020B0604020202020204" pitchFamily="34" charset="0"/>
                <a:cs typeface="Arial" panose="020B0604020202020204" pitchFamily="34" charset="0"/>
              </a:rPr>
              <a:t>Case details</a:t>
            </a:r>
            <a:endParaRPr lang="de-DE" sz="3200" b="1" dirty="0">
              <a:solidFill>
                <a:srgbClr val="002060"/>
              </a:solidFill>
              <a:latin typeface="Arial" panose="020B0604020202020204" pitchFamily="34" charset="0"/>
              <a:cs typeface="Arial" panose="020B0604020202020204" pitchFamily="34" charset="0"/>
            </a:endParaRPr>
          </a:p>
        </p:txBody>
      </p:sp>
      <p:sp>
        <p:nvSpPr>
          <p:cNvPr id="5" name="Rectangle 16"/>
          <p:cNvSpPr>
            <a:spLocks noChangeArrowheads="1"/>
          </p:cNvSpPr>
          <p:nvPr/>
        </p:nvSpPr>
        <p:spPr bwMode="auto">
          <a:xfrm>
            <a:off x="-16934" y="6408002"/>
            <a:ext cx="9144000" cy="61912"/>
          </a:xfrm>
          <a:prstGeom prst="rect">
            <a:avLst/>
          </a:prstGeom>
          <a:solidFill>
            <a:schemeClr val="accent4">
              <a:lumMod val="40000"/>
              <a:lumOff val="60000"/>
            </a:schemeClr>
          </a:solidFill>
          <a:ln w="9525">
            <a:solidFill>
              <a:schemeClr val="tx1"/>
            </a:solidFill>
            <a:miter lim="800000"/>
            <a:headEnd/>
            <a:tailEnd/>
          </a:ln>
          <a:effectLst/>
          <a:extLst/>
        </p:spPr>
        <p:txBody>
          <a:bodyPr wrap="none" anchor="ctr"/>
          <a:lstStyle/>
          <a:p>
            <a:endParaRPr lang="de-DE"/>
          </a:p>
        </p:txBody>
      </p:sp>
      <p:pic>
        <p:nvPicPr>
          <p:cNvPr id="6" name="Picture 5" descr="new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33427" y="5570883"/>
            <a:ext cx="1223360" cy="1245311"/>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noChangeArrowheads="1"/>
          </p:cNvSpPr>
          <p:nvPr>
            <p:ph idx="1"/>
          </p:nvPr>
        </p:nvSpPr>
        <p:spPr bwMode="auto">
          <a:xfrm>
            <a:off x="0" y="652269"/>
            <a:ext cx="8956787" cy="54476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ts val="1200"/>
              </a:spcAft>
            </a:pPr>
            <a:r>
              <a:rPr lang="en-US" altLang="en-US" sz="2800" dirty="0" smtClean="0">
                <a:latin typeface="Arial" panose="020B0604020202020204" pitchFamily="34" charset="0"/>
              </a:rPr>
              <a:t>Mary 28 </a:t>
            </a:r>
            <a:r>
              <a:rPr lang="en-US" altLang="en-US" sz="2800" dirty="0" err="1" smtClean="0">
                <a:latin typeface="Arial" panose="020B0604020202020204" pitchFamily="34" charset="0"/>
              </a:rPr>
              <a:t>yrs</a:t>
            </a:r>
            <a:r>
              <a:rPr lang="en-US" altLang="en-US" sz="2800" dirty="0" smtClean="0">
                <a:latin typeface="Arial" panose="020B0604020202020204" pitchFamily="34" charset="0"/>
              </a:rPr>
              <a:t> suffered childhood abuse and neglect and then domestic violence (DV) in her adult life</a:t>
            </a:r>
          </a:p>
          <a:p>
            <a:pPr eaLnBrk="0" fontAlgn="base" hangingPunct="0">
              <a:spcBef>
                <a:spcPct val="0"/>
              </a:spcBef>
              <a:spcAft>
                <a:spcPts val="1200"/>
              </a:spcAft>
            </a:pPr>
            <a:r>
              <a:rPr kumimoji="0" lang="en-US" altLang="en-US" sz="2800" b="0" i="0" u="none" strike="noStrike" cap="none" normalizeH="0" baseline="0" dirty="0" smtClean="0">
                <a:ln>
                  <a:noFill/>
                </a:ln>
                <a:solidFill>
                  <a:schemeClr val="tx1"/>
                </a:solidFill>
                <a:effectLst/>
                <a:latin typeface="Arial" panose="020B0604020202020204" pitchFamily="34" charset="0"/>
              </a:rPr>
              <a:t>Her</a:t>
            </a:r>
            <a:r>
              <a:rPr kumimoji="0" lang="en-US" altLang="en-US" sz="2800" b="0" i="0" u="none" strike="noStrike" cap="none" normalizeH="0" dirty="0" smtClean="0">
                <a:ln>
                  <a:noFill/>
                </a:ln>
                <a:solidFill>
                  <a:schemeClr val="tx1"/>
                </a:solidFill>
                <a:effectLst/>
                <a:latin typeface="Arial" panose="020B0604020202020204" pitchFamily="34" charset="0"/>
              </a:rPr>
              <a:t> mother was addicted to drugs and had a number of men in her life many of whom abused Mary </a:t>
            </a:r>
          </a:p>
          <a:p>
            <a:pPr eaLnBrk="0" fontAlgn="base" hangingPunct="0">
              <a:spcBef>
                <a:spcPct val="0"/>
              </a:spcBef>
              <a:spcAft>
                <a:spcPts val="1200"/>
              </a:spcAft>
            </a:pPr>
            <a:r>
              <a:rPr lang="en-US" altLang="en-US" sz="2800" baseline="0" dirty="0" smtClean="0">
                <a:latin typeface="Arial" panose="020B0604020202020204" pitchFamily="34" charset="0"/>
              </a:rPr>
              <a:t>As the oldest child she took on the responsibility for caring for her siblings</a:t>
            </a:r>
          </a:p>
          <a:p>
            <a:pPr eaLnBrk="0" fontAlgn="base" hangingPunct="0">
              <a:spcBef>
                <a:spcPct val="0"/>
              </a:spcBef>
              <a:spcAft>
                <a:spcPts val="1200"/>
              </a:spcAft>
            </a:pPr>
            <a:r>
              <a:rPr kumimoji="0" lang="en-US" altLang="en-US" sz="2800" b="0" i="0" u="none" strike="noStrike" cap="none" normalizeH="0" dirty="0" smtClean="0">
                <a:ln>
                  <a:noFill/>
                </a:ln>
                <a:solidFill>
                  <a:schemeClr val="tx1"/>
                </a:solidFill>
                <a:effectLst/>
                <a:latin typeface="Arial" panose="020B0604020202020204" pitchFamily="34" charset="0"/>
              </a:rPr>
              <a:t>Her partner Tom was of a similar background and was chronically dependent on alcohol</a:t>
            </a:r>
          </a:p>
          <a:p>
            <a:pPr eaLnBrk="0" fontAlgn="base" hangingPunct="0">
              <a:spcBef>
                <a:spcPct val="0"/>
              </a:spcBef>
              <a:spcAft>
                <a:spcPts val="1200"/>
              </a:spcAft>
            </a:pPr>
            <a:r>
              <a:rPr lang="en-US" altLang="en-US" sz="2800" baseline="0" dirty="0" smtClean="0">
                <a:latin typeface="Arial" panose="020B0604020202020204" pitchFamily="34" charset="0"/>
              </a:rPr>
              <a:t>Mary did poorly at school and was using drugs herself when</a:t>
            </a:r>
            <a:r>
              <a:rPr lang="en-US" altLang="en-US" sz="2800" dirty="0" smtClean="0">
                <a:latin typeface="Arial" panose="020B0604020202020204" pitchFamily="34" charset="0"/>
              </a:rPr>
              <a:t> aged 14 she met 23 year old Tom and moved in with him</a:t>
            </a:r>
            <a:endParaRPr kumimoji="0" lang="en-US" altLang="en-US" sz="2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8203872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0528" y="1412776"/>
            <a:ext cx="9019562" cy="5145435"/>
          </a:xfrm>
        </p:spPr>
        <p:txBody>
          <a:bodyPr>
            <a:noAutofit/>
          </a:bodyPr>
          <a:lstStyle/>
          <a:p>
            <a:pPr eaLnBrk="0" fontAlgn="base" hangingPunct="0">
              <a:spcBef>
                <a:spcPct val="0"/>
              </a:spcBef>
              <a:spcAft>
                <a:spcPct val="0"/>
              </a:spcAft>
            </a:pPr>
            <a:endParaRPr lang="en-US" altLang="en-US" sz="2400" dirty="0">
              <a:latin typeface="Arial" panose="020B0604020202020204" pitchFamily="34" charset="0"/>
            </a:endParaRPr>
          </a:p>
          <a:p>
            <a:pPr marL="0" lvl="0" indent="0" eaLnBrk="0" fontAlgn="base" hangingPunct="0">
              <a:spcBef>
                <a:spcPct val="0"/>
              </a:spcBef>
              <a:spcAft>
                <a:spcPct val="0"/>
              </a:spcAft>
              <a:buNone/>
            </a:pPr>
            <a:r>
              <a:rPr lang="en-US" altLang="en-US" sz="2400" dirty="0">
                <a:latin typeface="Arial" panose="020B0604020202020204" pitchFamily="34" charset="0"/>
              </a:rPr>
              <a:t> </a:t>
            </a:r>
          </a:p>
          <a:p>
            <a:pPr marL="0" lvl="0" indent="0" eaLnBrk="0" fontAlgn="base" hangingPunct="0">
              <a:spcBef>
                <a:spcPct val="0"/>
              </a:spcBef>
              <a:spcAft>
                <a:spcPct val="0"/>
              </a:spcAft>
              <a:buNone/>
            </a:pPr>
            <a:r>
              <a:rPr lang="en-US" altLang="en-US" sz="1800" dirty="0" smtClean="0">
                <a:latin typeface="Arial" panose="020B0604020202020204" pitchFamily="34" charset="0"/>
              </a:rPr>
              <a:t>‘</a:t>
            </a:r>
            <a:endParaRPr lang="en-GB" sz="1800" dirty="0"/>
          </a:p>
        </p:txBody>
      </p:sp>
      <p:sp>
        <p:nvSpPr>
          <p:cNvPr id="4" name="Rechteck 13"/>
          <p:cNvSpPr/>
          <p:nvPr/>
        </p:nvSpPr>
        <p:spPr>
          <a:xfrm>
            <a:off x="0" y="1622"/>
            <a:ext cx="9144000" cy="620688"/>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3200" b="1" dirty="0" smtClean="0">
                <a:solidFill>
                  <a:srgbClr val="002060"/>
                </a:solidFill>
                <a:latin typeface="Arial" panose="020B0604020202020204" pitchFamily="34" charset="0"/>
                <a:cs typeface="Arial" panose="020B0604020202020204" pitchFamily="34" charset="0"/>
              </a:rPr>
              <a:t>Case details</a:t>
            </a:r>
            <a:endParaRPr lang="de-DE" sz="3200" b="1" dirty="0">
              <a:solidFill>
                <a:srgbClr val="002060"/>
              </a:solidFill>
              <a:latin typeface="Arial" panose="020B0604020202020204" pitchFamily="34" charset="0"/>
              <a:cs typeface="Arial" panose="020B0604020202020204" pitchFamily="34" charset="0"/>
            </a:endParaRPr>
          </a:p>
        </p:txBody>
      </p:sp>
      <p:sp>
        <p:nvSpPr>
          <p:cNvPr id="5" name="Rectangle 16"/>
          <p:cNvSpPr>
            <a:spLocks noChangeArrowheads="1"/>
          </p:cNvSpPr>
          <p:nvPr/>
        </p:nvSpPr>
        <p:spPr bwMode="auto">
          <a:xfrm>
            <a:off x="-16934" y="6408002"/>
            <a:ext cx="9144000" cy="61912"/>
          </a:xfrm>
          <a:prstGeom prst="rect">
            <a:avLst/>
          </a:prstGeom>
          <a:solidFill>
            <a:schemeClr val="accent4">
              <a:lumMod val="40000"/>
              <a:lumOff val="60000"/>
            </a:schemeClr>
          </a:solidFill>
          <a:ln w="9525">
            <a:solidFill>
              <a:schemeClr val="tx1"/>
            </a:solidFill>
            <a:miter lim="800000"/>
            <a:headEnd/>
            <a:tailEnd/>
          </a:ln>
          <a:effectLst/>
          <a:extLst/>
        </p:spPr>
        <p:txBody>
          <a:bodyPr wrap="none" anchor="ctr"/>
          <a:lstStyle/>
          <a:p>
            <a:endParaRPr lang="de-DE"/>
          </a:p>
        </p:txBody>
      </p:sp>
      <p:pic>
        <p:nvPicPr>
          <p:cNvPr id="6" name="Picture 5" descr="new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40352" y="5685957"/>
            <a:ext cx="1223360" cy="124531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18903" y="836712"/>
            <a:ext cx="8744809" cy="5170646"/>
          </a:xfrm>
          <a:prstGeom prst="rect">
            <a:avLst/>
          </a:prstGeom>
          <a:noFill/>
        </p:spPr>
        <p:txBody>
          <a:bodyPr wrap="square" rtlCol="0">
            <a:spAutoFit/>
          </a:bodyPr>
          <a:lstStyle/>
          <a:p>
            <a:pPr marL="285750" indent="-285750">
              <a:buFont typeface="Arial"/>
              <a:buChar char="•"/>
            </a:pPr>
            <a:r>
              <a:rPr lang="en-US" sz="2200" dirty="0" smtClean="0"/>
              <a:t>Their relationship pattern was one of alcohol use, arguments, physical and verbal abuse of Mary who was terrified of Tom</a:t>
            </a:r>
          </a:p>
          <a:p>
            <a:pPr marL="285750" indent="-285750">
              <a:buFont typeface="Arial"/>
              <a:buChar char="•"/>
            </a:pPr>
            <a:r>
              <a:rPr lang="en-US" sz="2200" dirty="0" smtClean="0"/>
              <a:t>He would </a:t>
            </a:r>
            <a:r>
              <a:rPr lang="en-US" sz="2200" dirty="0" err="1" smtClean="0"/>
              <a:t>apologise</a:t>
            </a:r>
            <a:r>
              <a:rPr lang="en-US" sz="2200" dirty="0" smtClean="0"/>
              <a:t>, </a:t>
            </a:r>
            <a:r>
              <a:rPr lang="en-US" sz="2200" dirty="0"/>
              <a:t>s</a:t>
            </a:r>
            <a:r>
              <a:rPr lang="en-US" sz="2200" dirty="0" smtClean="0"/>
              <a:t>he would forgive him, believing things would get better</a:t>
            </a:r>
          </a:p>
          <a:p>
            <a:pPr marL="285750" indent="-285750">
              <a:buFont typeface="Arial"/>
              <a:buChar char="•"/>
            </a:pPr>
            <a:r>
              <a:rPr lang="en-US" sz="2200" dirty="0" smtClean="0"/>
              <a:t>After a number of abortions, she had their first child</a:t>
            </a:r>
          </a:p>
          <a:p>
            <a:pPr marL="285750" indent="-285750">
              <a:buFont typeface="Arial"/>
              <a:buChar char="•"/>
            </a:pPr>
            <a:r>
              <a:rPr lang="en-US" sz="2200" dirty="0" smtClean="0"/>
              <a:t>During the pregnancy, Tom was violent towards her. She moved out to stay with her mother but returned as she felt depressed, alone and abandoned</a:t>
            </a:r>
          </a:p>
          <a:p>
            <a:pPr marL="285750" indent="-285750">
              <a:buFont typeface="Arial"/>
              <a:buChar char="•"/>
            </a:pPr>
            <a:r>
              <a:rPr lang="en-US" sz="2200" dirty="0" smtClean="0"/>
              <a:t>Drinking and violence with verbal abuse however continued and she became pregnant again</a:t>
            </a:r>
          </a:p>
          <a:p>
            <a:pPr marL="285750" indent="-285750">
              <a:buFont typeface="Arial"/>
              <a:buChar char="•"/>
            </a:pPr>
            <a:r>
              <a:rPr lang="en-US" sz="2200" dirty="0" smtClean="0"/>
              <a:t>Depression set in and she often thought of suicide</a:t>
            </a:r>
          </a:p>
          <a:p>
            <a:pPr marL="285750" indent="-285750">
              <a:buFont typeface="Arial"/>
              <a:buChar char="•"/>
            </a:pPr>
            <a:r>
              <a:rPr lang="en-US" sz="2200" dirty="0" smtClean="0"/>
              <a:t>She was afraid to leave yet afraid that Tom would eventually kill her or the children or himself or all of them</a:t>
            </a:r>
          </a:p>
          <a:p>
            <a:pPr marL="285750" indent="-285750">
              <a:buFont typeface="Arial"/>
              <a:buChar char="•"/>
            </a:pPr>
            <a:r>
              <a:rPr lang="en-US" sz="2200" dirty="0" smtClean="0"/>
              <a:t>She visited many doctors and was prescribed many anti-depressants with little effect</a:t>
            </a:r>
          </a:p>
        </p:txBody>
      </p:sp>
    </p:spTree>
    <p:extLst>
      <p:ext uri="{BB962C8B-B14F-4D97-AF65-F5344CB8AC3E}">
        <p14:creationId xmlns:p14="http://schemas.microsoft.com/office/powerpoint/2010/main" val="40084458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7504" y="621417"/>
            <a:ext cx="9019562" cy="5145435"/>
          </a:xfrm>
        </p:spPr>
        <p:txBody>
          <a:bodyPr>
            <a:noAutofit/>
          </a:bodyPr>
          <a:lstStyle/>
          <a:p>
            <a:pPr marL="285750" indent="-285750">
              <a:spcBef>
                <a:spcPts val="600"/>
              </a:spcBef>
              <a:buFont typeface="Arial"/>
              <a:buChar char="•"/>
            </a:pPr>
            <a:r>
              <a:rPr lang="en-US" sz="2400" dirty="0"/>
              <a:t>She felt that she deserved the beatings and believed Tom when he said she was worthless and that no one would have her</a:t>
            </a:r>
          </a:p>
          <a:p>
            <a:pPr marL="285750" indent="-285750">
              <a:spcBef>
                <a:spcPts val="600"/>
              </a:spcBef>
              <a:buFont typeface="Arial"/>
              <a:buChar char="•"/>
            </a:pPr>
            <a:r>
              <a:rPr lang="en-US" sz="2400" dirty="0" smtClean="0"/>
              <a:t>After </a:t>
            </a:r>
            <a:r>
              <a:rPr lang="en-US" sz="2400" dirty="0"/>
              <a:t>a bout of </a:t>
            </a:r>
            <a:r>
              <a:rPr lang="en-US" sz="2400" dirty="0" smtClean="0"/>
              <a:t>Tom’s drinking and with no </a:t>
            </a:r>
            <a:r>
              <a:rPr lang="en-US" sz="2400" dirty="0"/>
              <a:t>money to buy </a:t>
            </a:r>
            <a:r>
              <a:rPr lang="en-US" sz="2400" dirty="0" smtClean="0"/>
              <a:t>food or </a:t>
            </a:r>
            <a:r>
              <a:rPr lang="en-US" sz="2400" dirty="0"/>
              <a:t>pay the rent, there was another </a:t>
            </a:r>
            <a:r>
              <a:rPr lang="en-US" sz="2400" dirty="0" smtClean="0"/>
              <a:t>fight. Mary </a:t>
            </a:r>
            <a:r>
              <a:rPr lang="en-US" sz="2400" dirty="0"/>
              <a:t>tried to lock Tom out </a:t>
            </a:r>
            <a:r>
              <a:rPr lang="en-US" sz="2400" dirty="0" smtClean="0"/>
              <a:t>of </a:t>
            </a:r>
            <a:r>
              <a:rPr lang="en-US" sz="2400" dirty="0"/>
              <a:t>the house</a:t>
            </a:r>
          </a:p>
          <a:p>
            <a:pPr marL="285750" indent="-285750">
              <a:spcBef>
                <a:spcPts val="1200"/>
              </a:spcBef>
              <a:buFont typeface="Arial"/>
              <a:buChar char="•"/>
            </a:pPr>
            <a:r>
              <a:rPr lang="en-US" sz="2400" dirty="0"/>
              <a:t>He banged loudly on the door disturbing the neighbourhood and waking up their oldest daughter who showed fear that her father would come into the house and confessed to her mother that her father had sexually abused her on a number of </a:t>
            </a:r>
            <a:r>
              <a:rPr lang="en-US" sz="2400" dirty="0" smtClean="0"/>
              <a:t>occasions</a:t>
            </a:r>
            <a:endParaRPr lang="en-US" sz="2400" dirty="0"/>
          </a:p>
          <a:p>
            <a:pPr marL="285750" indent="-285750">
              <a:spcBef>
                <a:spcPts val="1200"/>
              </a:spcBef>
              <a:buFont typeface="Arial"/>
              <a:buChar char="•"/>
            </a:pPr>
            <a:r>
              <a:rPr lang="en-US" sz="2400" dirty="0"/>
              <a:t>Shocked by this disclosure, Mary made a very serious attempt to kill herself and her two </a:t>
            </a:r>
            <a:r>
              <a:rPr lang="en-US" sz="2400" dirty="0" smtClean="0"/>
              <a:t>children</a:t>
            </a:r>
            <a:endParaRPr lang="en-US" sz="2400" dirty="0"/>
          </a:p>
          <a:p>
            <a:pPr marL="285750" indent="-285750">
              <a:spcBef>
                <a:spcPts val="1200"/>
              </a:spcBef>
              <a:buFont typeface="Arial"/>
              <a:buChar char="•"/>
            </a:pPr>
            <a:r>
              <a:rPr lang="en-US" sz="2400" dirty="0"/>
              <a:t>She was arrested and charged with ‘attempted </a:t>
            </a:r>
            <a:r>
              <a:rPr lang="en-US" sz="2400" dirty="0" smtClean="0"/>
              <a:t/>
            </a:r>
            <a:br>
              <a:rPr lang="en-US" sz="2400" dirty="0" smtClean="0"/>
            </a:br>
            <a:r>
              <a:rPr lang="en-US" sz="2400" dirty="0" smtClean="0"/>
              <a:t>manslaughter</a:t>
            </a:r>
            <a:r>
              <a:rPr lang="en-US" sz="2400" dirty="0"/>
              <a:t>’ of their children who were removed </a:t>
            </a:r>
            <a:r>
              <a:rPr lang="en-US" sz="2400" dirty="0" smtClean="0"/>
              <a:t/>
            </a:r>
            <a:br>
              <a:rPr lang="en-US" sz="2400" dirty="0" smtClean="0"/>
            </a:br>
            <a:r>
              <a:rPr lang="en-US" sz="2400" dirty="0" smtClean="0"/>
              <a:t>from </a:t>
            </a:r>
            <a:r>
              <a:rPr lang="en-US" sz="2400" dirty="0"/>
              <a:t>her care but placed with Tom and his mother</a:t>
            </a:r>
          </a:p>
          <a:p>
            <a:pPr marL="0" indent="0" eaLnBrk="0" fontAlgn="base" hangingPunct="0">
              <a:spcBef>
                <a:spcPct val="0"/>
              </a:spcBef>
              <a:spcAft>
                <a:spcPct val="0"/>
              </a:spcAft>
              <a:buNone/>
            </a:pPr>
            <a:endParaRPr lang="en-US" altLang="en-US" sz="2400" dirty="0">
              <a:latin typeface="Arial" panose="020B0604020202020204" pitchFamily="34" charset="0"/>
            </a:endParaRPr>
          </a:p>
        </p:txBody>
      </p:sp>
      <p:sp>
        <p:nvSpPr>
          <p:cNvPr id="4" name="Rechteck 13"/>
          <p:cNvSpPr/>
          <p:nvPr/>
        </p:nvSpPr>
        <p:spPr>
          <a:xfrm>
            <a:off x="-16934" y="-6329"/>
            <a:ext cx="9144000" cy="620688"/>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3200" b="1" dirty="0" smtClean="0">
                <a:solidFill>
                  <a:srgbClr val="002060"/>
                </a:solidFill>
                <a:latin typeface="Arial" panose="020B0604020202020204" pitchFamily="34" charset="0"/>
                <a:cs typeface="Arial" panose="020B0604020202020204" pitchFamily="34" charset="0"/>
              </a:rPr>
              <a:t>Case details</a:t>
            </a:r>
            <a:endParaRPr lang="de-DE" sz="3200" b="1" dirty="0">
              <a:solidFill>
                <a:srgbClr val="002060"/>
              </a:solidFill>
              <a:latin typeface="Arial" panose="020B0604020202020204" pitchFamily="34" charset="0"/>
              <a:cs typeface="Arial" panose="020B0604020202020204" pitchFamily="34" charset="0"/>
            </a:endParaRPr>
          </a:p>
        </p:txBody>
      </p:sp>
      <p:sp>
        <p:nvSpPr>
          <p:cNvPr id="5" name="Rectangle 16"/>
          <p:cNvSpPr>
            <a:spLocks noChangeArrowheads="1"/>
          </p:cNvSpPr>
          <p:nvPr/>
        </p:nvSpPr>
        <p:spPr bwMode="auto">
          <a:xfrm>
            <a:off x="-16934" y="6408002"/>
            <a:ext cx="9144000" cy="61912"/>
          </a:xfrm>
          <a:prstGeom prst="rect">
            <a:avLst/>
          </a:prstGeom>
          <a:solidFill>
            <a:schemeClr val="accent4">
              <a:lumMod val="40000"/>
              <a:lumOff val="60000"/>
            </a:schemeClr>
          </a:solidFill>
          <a:ln w="9525">
            <a:solidFill>
              <a:schemeClr val="tx1"/>
            </a:solidFill>
            <a:miter lim="800000"/>
            <a:headEnd/>
            <a:tailEnd/>
          </a:ln>
          <a:effectLst/>
          <a:extLst/>
        </p:spPr>
        <p:txBody>
          <a:bodyPr wrap="none" anchor="ctr"/>
          <a:lstStyle/>
          <a:p>
            <a:endParaRPr lang="de-DE"/>
          </a:p>
        </p:txBody>
      </p:sp>
      <p:pic>
        <p:nvPicPr>
          <p:cNvPr id="6" name="Picture 5" descr="new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79776" y="5503507"/>
            <a:ext cx="1223360" cy="12453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10260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6"/>
          <p:cNvSpPr>
            <a:spLocks noChangeArrowheads="1"/>
          </p:cNvSpPr>
          <p:nvPr/>
        </p:nvSpPr>
        <p:spPr bwMode="auto">
          <a:xfrm>
            <a:off x="-16934" y="6408002"/>
            <a:ext cx="9144000" cy="61912"/>
          </a:xfrm>
          <a:prstGeom prst="rect">
            <a:avLst/>
          </a:prstGeom>
          <a:solidFill>
            <a:schemeClr val="accent4">
              <a:lumMod val="40000"/>
              <a:lumOff val="60000"/>
            </a:schemeClr>
          </a:solidFill>
          <a:ln w="9525">
            <a:solidFill>
              <a:schemeClr val="tx1"/>
            </a:solidFill>
            <a:miter lim="800000"/>
            <a:headEnd/>
            <a:tailEnd/>
          </a:ln>
          <a:effectLst/>
          <a:extLst/>
        </p:spPr>
        <p:txBody>
          <a:bodyPr wrap="none" anchor="ctr"/>
          <a:lstStyle/>
          <a:p>
            <a:endParaRPr lang="de-DE"/>
          </a:p>
        </p:txBody>
      </p:sp>
      <p:sp>
        <p:nvSpPr>
          <p:cNvPr id="4" name="Rechteck 3"/>
          <p:cNvSpPr/>
          <p:nvPr/>
        </p:nvSpPr>
        <p:spPr>
          <a:xfrm>
            <a:off x="-16934" y="-705"/>
            <a:ext cx="9144000" cy="620688"/>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de-DE" sz="3600" b="1" dirty="0" smtClean="0">
                <a:solidFill>
                  <a:srgbClr val="002060"/>
                </a:solidFill>
                <a:latin typeface="Arial" pitchFamily="34" charset="0"/>
                <a:cs typeface="Arial" pitchFamily="34" charset="0"/>
              </a:rPr>
              <a:t>Learning points</a:t>
            </a:r>
            <a:endParaRPr lang="de-DE" sz="3600" b="1" dirty="0">
              <a:solidFill>
                <a:srgbClr val="002060"/>
              </a:solidFill>
              <a:latin typeface="Arial" pitchFamily="34" charset="0"/>
              <a:cs typeface="Arial" pitchFamily="34" charset="0"/>
            </a:endParaRPr>
          </a:p>
        </p:txBody>
      </p:sp>
      <p:pic>
        <p:nvPicPr>
          <p:cNvPr id="8" name="Picture 5" descr="new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20640" y="5612689"/>
            <a:ext cx="1223360" cy="1245311"/>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4"/>
          <p:cNvSpPr>
            <a:spLocks noGrp="1"/>
          </p:cNvSpPr>
          <p:nvPr>
            <p:ph idx="1"/>
          </p:nvPr>
        </p:nvSpPr>
        <p:spPr>
          <a:xfrm>
            <a:off x="0" y="963658"/>
            <a:ext cx="9036496" cy="5410848"/>
          </a:xfrm>
        </p:spPr>
        <p:txBody>
          <a:bodyPr>
            <a:normAutofit fontScale="85000" lnSpcReduction="10000"/>
          </a:bodyPr>
          <a:lstStyle/>
          <a:p>
            <a:r>
              <a:rPr lang="en-US" b="1" dirty="0"/>
              <a:t>Female children especially become ‘</a:t>
            </a:r>
            <a:r>
              <a:rPr lang="en-US" b="1" dirty="0" err="1"/>
              <a:t>parentified</a:t>
            </a:r>
            <a:r>
              <a:rPr lang="en-US" b="1" dirty="0"/>
              <a:t>’, </a:t>
            </a:r>
            <a:r>
              <a:rPr lang="en-US" dirty="0"/>
              <a:t>taking on the role of ‘little mother’ in the household.  This pattern of caring for others – no matter how dysfunctional or even abusive they are – becomes entrenched and is repeated in adult life. Generally it is reinforced by cultural prescriptions of appropriate female roles and </a:t>
            </a:r>
            <a:r>
              <a:rPr lang="en-US" dirty="0" err="1" smtClean="0"/>
              <a:t>behaviours</a:t>
            </a:r>
            <a:endParaRPr lang="en-US" dirty="0"/>
          </a:p>
          <a:p>
            <a:endParaRPr lang="en-US" sz="1400" dirty="0"/>
          </a:p>
          <a:p>
            <a:r>
              <a:rPr lang="en-US" b="1" dirty="0" smtClean="0"/>
              <a:t>Adolescent </a:t>
            </a:r>
            <a:r>
              <a:rPr lang="en-US" b="1" dirty="0"/>
              <a:t>girls who have been abused and neglected are easily attracted to a man who seems able to take care of them and offer protection</a:t>
            </a:r>
            <a:r>
              <a:rPr lang="en-US" dirty="0"/>
              <a:t>.  There was also the social imperative </a:t>
            </a:r>
            <a:r>
              <a:rPr lang="en-US" dirty="0" smtClean="0"/>
              <a:t>of being attached </a:t>
            </a:r>
            <a:r>
              <a:rPr lang="en-US" dirty="0"/>
              <a:t>to a man – in most cultures this is necessary to provide a woman with status and with ‘protection’. In some cultures a woman has no social and/or economic option but to remain with her male partner.</a:t>
            </a:r>
            <a:endParaRPr lang="en-GB" dirty="0"/>
          </a:p>
        </p:txBody>
      </p:sp>
    </p:spTree>
    <p:extLst>
      <p:ext uri="{BB962C8B-B14F-4D97-AF65-F5344CB8AC3E}">
        <p14:creationId xmlns:p14="http://schemas.microsoft.com/office/powerpoint/2010/main" val="5923927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6"/>
          <p:cNvSpPr>
            <a:spLocks noChangeArrowheads="1"/>
          </p:cNvSpPr>
          <p:nvPr/>
        </p:nvSpPr>
        <p:spPr bwMode="auto">
          <a:xfrm>
            <a:off x="-16934" y="6408002"/>
            <a:ext cx="9144000" cy="61912"/>
          </a:xfrm>
          <a:prstGeom prst="rect">
            <a:avLst/>
          </a:prstGeom>
          <a:solidFill>
            <a:schemeClr val="accent4">
              <a:lumMod val="40000"/>
              <a:lumOff val="60000"/>
            </a:schemeClr>
          </a:solidFill>
          <a:ln w="9525">
            <a:solidFill>
              <a:schemeClr val="tx1"/>
            </a:solidFill>
            <a:miter lim="800000"/>
            <a:headEnd/>
            <a:tailEnd/>
          </a:ln>
          <a:effectLst/>
          <a:extLst/>
        </p:spPr>
        <p:txBody>
          <a:bodyPr wrap="none" anchor="ctr"/>
          <a:lstStyle/>
          <a:p>
            <a:endParaRPr lang="de-DE"/>
          </a:p>
        </p:txBody>
      </p:sp>
      <p:sp>
        <p:nvSpPr>
          <p:cNvPr id="4" name="Rechteck 3"/>
          <p:cNvSpPr/>
          <p:nvPr/>
        </p:nvSpPr>
        <p:spPr>
          <a:xfrm>
            <a:off x="0" y="-33429"/>
            <a:ext cx="9173023" cy="620688"/>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de-DE" sz="3600" b="1" dirty="0" smtClean="0">
                <a:solidFill>
                  <a:srgbClr val="002060"/>
                </a:solidFill>
                <a:latin typeface="Arial" pitchFamily="34" charset="0"/>
                <a:cs typeface="Arial" pitchFamily="34" charset="0"/>
              </a:rPr>
              <a:t>Learning points</a:t>
            </a:r>
            <a:endParaRPr lang="de-DE" sz="3600" b="1" dirty="0">
              <a:solidFill>
                <a:srgbClr val="002060"/>
              </a:solidFill>
              <a:latin typeface="Arial" pitchFamily="34" charset="0"/>
              <a:cs typeface="Arial" pitchFamily="34" charset="0"/>
            </a:endParaRPr>
          </a:p>
        </p:txBody>
      </p:sp>
      <p:pic>
        <p:nvPicPr>
          <p:cNvPr id="8" name="Picture 5" descr="new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27455" y="5358620"/>
            <a:ext cx="1223360" cy="1245311"/>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4"/>
          <p:cNvSpPr>
            <a:spLocks noGrp="1"/>
          </p:cNvSpPr>
          <p:nvPr>
            <p:ph idx="1"/>
          </p:nvPr>
        </p:nvSpPr>
        <p:spPr>
          <a:xfrm>
            <a:off x="61618" y="942216"/>
            <a:ext cx="9036496" cy="5661715"/>
          </a:xfrm>
        </p:spPr>
        <p:txBody>
          <a:bodyPr>
            <a:normAutofit/>
          </a:bodyPr>
          <a:lstStyle/>
          <a:p>
            <a:r>
              <a:rPr lang="en-US" sz="2400" dirty="0"/>
              <a:t>Most youngsters with this profile are </a:t>
            </a:r>
            <a:r>
              <a:rPr lang="en-US" sz="2400" b="1" dirty="0"/>
              <a:t>running away </a:t>
            </a:r>
            <a:r>
              <a:rPr lang="en-US" sz="2400" dirty="0"/>
              <a:t>from impoverished and/or neglectful and/or abusive </a:t>
            </a:r>
            <a:r>
              <a:rPr lang="en-US" sz="2400" dirty="0" smtClean="0"/>
              <a:t>families</a:t>
            </a:r>
          </a:p>
          <a:p>
            <a:pPr marL="0" indent="0">
              <a:buNone/>
            </a:pPr>
            <a:endParaRPr lang="en-US" sz="1200" dirty="0" smtClean="0"/>
          </a:p>
          <a:p>
            <a:r>
              <a:rPr lang="en-US" sz="2400" b="1" dirty="0" smtClean="0"/>
              <a:t>Their </a:t>
            </a:r>
            <a:r>
              <a:rPr lang="en-US" sz="2400" b="1" dirty="0"/>
              <a:t>time spent in detention centres further stigmatizes them </a:t>
            </a:r>
            <a:r>
              <a:rPr lang="en-US" sz="2400" dirty="0"/>
              <a:t>so that they are less able to secure employment and this often reinforces a criminal life </a:t>
            </a:r>
            <a:r>
              <a:rPr lang="en-US" sz="2400" dirty="0" smtClean="0"/>
              <a:t>style</a:t>
            </a:r>
          </a:p>
          <a:p>
            <a:endParaRPr lang="en-US" sz="1200" dirty="0" smtClean="0"/>
          </a:p>
          <a:p>
            <a:r>
              <a:rPr lang="en-US" sz="2400" b="1" dirty="0" smtClean="0"/>
              <a:t>Similarly</a:t>
            </a:r>
            <a:r>
              <a:rPr lang="en-US" sz="2400" b="1" dirty="0"/>
              <a:t>, men like Tom are repeating </a:t>
            </a:r>
            <a:r>
              <a:rPr lang="en-US" sz="2400" b="1" dirty="0" err="1"/>
              <a:t>behaviour</a:t>
            </a:r>
            <a:r>
              <a:rPr lang="en-US" sz="2400" b="1" dirty="0"/>
              <a:t> that has been their own experience of family life</a:t>
            </a:r>
            <a:r>
              <a:rPr lang="en-US" sz="2400" dirty="0"/>
              <a:t>.  They are impulsive and aggressive – they have a fragile sense of self worth and cultural mores of masculinity may dictate that they </a:t>
            </a:r>
            <a:r>
              <a:rPr lang="en-US" sz="2400" dirty="0" smtClean="0"/>
              <a:t>do not </a:t>
            </a:r>
            <a:r>
              <a:rPr lang="en-US" sz="2400" dirty="0"/>
              <a:t>acknowledge this fragility but rather that they express aggressive and challenging </a:t>
            </a:r>
            <a:r>
              <a:rPr lang="en-US" sz="2400" dirty="0" err="1" smtClean="0"/>
              <a:t>behaviours</a:t>
            </a:r>
            <a:endParaRPr lang="en-US" sz="2400" dirty="0" smtClean="0"/>
          </a:p>
          <a:p>
            <a:endParaRPr lang="en-US" sz="2400" dirty="0"/>
          </a:p>
        </p:txBody>
      </p:sp>
    </p:spTree>
    <p:extLst>
      <p:ext uri="{BB962C8B-B14F-4D97-AF65-F5344CB8AC3E}">
        <p14:creationId xmlns:p14="http://schemas.microsoft.com/office/powerpoint/2010/main" val="337448804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6"/>
          <p:cNvSpPr>
            <a:spLocks noChangeArrowheads="1"/>
          </p:cNvSpPr>
          <p:nvPr/>
        </p:nvSpPr>
        <p:spPr bwMode="auto">
          <a:xfrm>
            <a:off x="-16934" y="6408002"/>
            <a:ext cx="9144000" cy="61912"/>
          </a:xfrm>
          <a:prstGeom prst="rect">
            <a:avLst/>
          </a:prstGeom>
          <a:solidFill>
            <a:schemeClr val="accent4">
              <a:lumMod val="40000"/>
              <a:lumOff val="60000"/>
            </a:schemeClr>
          </a:solidFill>
          <a:ln w="9525">
            <a:solidFill>
              <a:schemeClr val="tx1"/>
            </a:solidFill>
            <a:miter lim="800000"/>
            <a:headEnd/>
            <a:tailEnd/>
          </a:ln>
          <a:effectLst/>
          <a:extLst/>
        </p:spPr>
        <p:txBody>
          <a:bodyPr wrap="none" anchor="ctr"/>
          <a:lstStyle/>
          <a:p>
            <a:endParaRPr lang="de-DE"/>
          </a:p>
        </p:txBody>
      </p:sp>
      <p:sp>
        <p:nvSpPr>
          <p:cNvPr id="4" name="Rechteck 3"/>
          <p:cNvSpPr/>
          <p:nvPr/>
        </p:nvSpPr>
        <p:spPr>
          <a:xfrm>
            <a:off x="0" y="175441"/>
            <a:ext cx="9144000" cy="620688"/>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de-DE" sz="3600" b="1" dirty="0" smtClean="0">
                <a:solidFill>
                  <a:srgbClr val="002060"/>
                </a:solidFill>
                <a:latin typeface="Arial" pitchFamily="34" charset="0"/>
                <a:cs typeface="Arial" pitchFamily="34" charset="0"/>
              </a:rPr>
              <a:t>Learning points</a:t>
            </a:r>
            <a:endParaRPr lang="de-DE" sz="3600" b="1" dirty="0">
              <a:solidFill>
                <a:srgbClr val="002060"/>
              </a:solidFill>
              <a:latin typeface="Arial" pitchFamily="34" charset="0"/>
              <a:cs typeface="Arial" pitchFamily="34" charset="0"/>
            </a:endParaRPr>
          </a:p>
        </p:txBody>
      </p:sp>
      <p:pic>
        <p:nvPicPr>
          <p:cNvPr id="8" name="Picture 5" descr="new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88914" y="5612689"/>
            <a:ext cx="1223360" cy="1245311"/>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4"/>
          <p:cNvSpPr>
            <a:spLocks noGrp="1"/>
          </p:cNvSpPr>
          <p:nvPr>
            <p:ph idx="1"/>
          </p:nvPr>
        </p:nvSpPr>
        <p:spPr>
          <a:xfrm>
            <a:off x="-16934" y="1082206"/>
            <a:ext cx="9036496" cy="5733723"/>
          </a:xfrm>
        </p:spPr>
        <p:txBody>
          <a:bodyPr>
            <a:normAutofit/>
          </a:bodyPr>
          <a:lstStyle/>
          <a:p>
            <a:r>
              <a:rPr lang="en-US" sz="2400" dirty="0"/>
              <a:t>This is a typical pattern in DV: </a:t>
            </a:r>
            <a:r>
              <a:rPr lang="en-US" sz="2400" b="1" dirty="0"/>
              <a:t>alcohol and/or drug abuse leads to fighting and then reconciliation. </a:t>
            </a:r>
            <a:r>
              <a:rPr lang="en-US" sz="2400" dirty="0"/>
              <a:t> Often the man feels overcome with remorse after beating the woman and there are pleas for forgiveness, promises to reform, lovemaking and then further </a:t>
            </a:r>
            <a:r>
              <a:rPr lang="en-US" sz="2400" dirty="0" smtClean="0"/>
              <a:t>cycles</a:t>
            </a:r>
          </a:p>
          <a:p>
            <a:endParaRPr lang="en-US" sz="2400" dirty="0" smtClean="0"/>
          </a:p>
          <a:p>
            <a:r>
              <a:rPr lang="en-US" sz="2400" b="1" dirty="0" smtClean="0"/>
              <a:t>The </a:t>
            </a:r>
            <a:r>
              <a:rPr lang="en-US" sz="2400" b="1" dirty="0"/>
              <a:t>perpetrator is often very loving and repentant following a violent outburst</a:t>
            </a:r>
            <a:r>
              <a:rPr lang="en-US" sz="2400" dirty="0"/>
              <a:t> and this intensifies the partner’s attachment to </a:t>
            </a:r>
            <a:r>
              <a:rPr lang="en-US" sz="2400" dirty="0" smtClean="0"/>
              <a:t>him</a:t>
            </a:r>
          </a:p>
          <a:p>
            <a:pPr marL="0" indent="0">
              <a:buNone/>
            </a:pPr>
            <a:r>
              <a:rPr lang="en-US" sz="2400" dirty="0"/>
              <a:t> </a:t>
            </a:r>
            <a:endParaRPr lang="en-US" sz="2400" dirty="0" smtClean="0"/>
          </a:p>
          <a:p>
            <a:r>
              <a:rPr lang="en-US" sz="2400" b="1" dirty="0" smtClean="0"/>
              <a:t>In </a:t>
            </a:r>
            <a:r>
              <a:rPr lang="en-US" sz="2400" b="1" dirty="0"/>
              <a:t>many cultures a woman had little option but to endure the situation</a:t>
            </a:r>
            <a:r>
              <a:rPr lang="en-US" sz="2400" dirty="0"/>
              <a:t> since leaving the man may make her more stigmatized or vulnerable or she may have no economic support without </a:t>
            </a:r>
            <a:r>
              <a:rPr lang="en-US" sz="2400" dirty="0" smtClean="0"/>
              <a:t>him</a:t>
            </a:r>
            <a:endParaRPr lang="en-GB" sz="2400" dirty="0"/>
          </a:p>
        </p:txBody>
      </p:sp>
    </p:spTree>
    <p:extLst>
      <p:ext uri="{BB962C8B-B14F-4D97-AF65-F5344CB8AC3E}">
        <p14:creationId xmlns:p14="http://schemas.microsoft.com/office/powerpoint/2010/main" val="33744880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6"/>
          <p:cNvSpPr>
            <a:spLocks noChangeArrowheads="1"/>
          </p:cNvSpPr>
          <p:nvPr/>
        </p:nvSpPr>
        <p:spPr bwMode="auto">
          <a:xfrm>
            <a:off x="-16934" y="6408002"/>
            <a:ext cx="9144000" cy="61912"/>
          </a:xfrm>
          <a:prstGeom prst="rect">
            <a:avLst/>
          </a:prstGeom>
          <a:solidFill>
            <a:schemeClr val="accent4">
              <a:lumMod val="40000"/>
              <a:lumOff val="60000"/>
            </a:schemeClr>
          </a:solidFill>
          <a:ln w="9525">
            <a:solidFill>
              <a:schemeClr val="tx1"/>
            </a:solidFill>
            <a:miter lim="800000"/>
            <a:headEnd/>
            <a:tailEnd/>
          </a:ln>
          <a:effectLst/>
          <a:extLst/>
        </p:spPr>
        <p:txBody>
          <a:bodyPr wrap="none" anchor="ctr"/>
          <a:lstStyle/>
          <a:p>
            <a:endParaRPr lang="de-DE"/>
          </a:p>
        </p:txBody>
      </p:sp>
      <p:sp>
        <p:nvSpPr>
          <p:cNvPr id="4" name="Rechteck 3"/>
          <p:cNvSpPr/>
          <p:nvPr/>
        </p:nvSpPr>
        <p:spPr>
          <a:xfrm>
            <a:off x="0" y="175441"/>
            <a:ext cx="9144000" cy="620688"/>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de-DE" sz="3600" b="1" dirty="0" smtClean="0">
                <a:solidFill>
                  <a:srgbClr val="002060"/>
                </a:solidFill>
                <a:latin typeface="Arial" pitchFamily="34" charset="0"/>
                <a:cs typeface="Arial" pitchFamily="34" charset="0"/>
              </a:rPr>
              <a:t>Learning points</a:t>
            </a:r>
            <a:endParaRPr lang="de-DE" sz="3600" b="1" dirty="0">
              <a:solidFill>
                <a:srgbClr val="002060"/>
              </a:solidFill>
              <a:latin typeface="Arial" pitchFamily="34" charset="0"/>
              <a:cs typeface="Arial" pitchFamily="34" charset="0"/>
            </a:endParaRPr>
          </a:p>
        </p:txBody>
      </p:sp>
      <p:pic>
        <p:nvPicPr>
          <p:cNvPr id="8" name="Picture 5" descr="new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96202" y="5632940"/>
            <a:ext cx="1223360" cy="1245311"/>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4"/>
          <p:cNvSpPr>
            <a:spLocks noGrp="1"/>
          </p:cNvSpPr>
          <p:nvPr>
            <p:ph idx="1"/>
          </p:nvPr>
        </p:nvSpPr>
        <p:spPr>
          <a:xfrm>
            <a:off x="-16934" y="942216"/>
            <a:ext cx="9036496" cy="5661715"/>
          </a:xfrm>
        </p:spPr>
        <p:txBody>
          <a:bodyPr>
            <a:normAutofit lnSpcReduction="10000"/>
          </a:bodyPr>
          <a:lstStyle/>
          <a:p>
            <a:pPr>
              <a:spcBef>
                <a:spcPts val="0"/>
              </a:spcBef>
              <a:spcAft>
                <a:spcPts val="1200"/>
              </a:spcAft>
            </a:pPr>
            <a:r>
              <a:rPr lang="en-US" sz="2400" dirty="0"/>
              <a:t>Her childhood background of neglect and abuse meant that Mary was unable to develop a sufficient sense of worthiness or entitlement to be treated any </a:t>
            </a:r>
            <a:r>
              <a:rPr lang="en-US" sz="2400" dirty="0" smtClean="0"/>
              <a:t>better</a:t>
            </a:r>
            <a:r>
              <a:rPr lang="en-US" sz="2400" dirty="0"/>
              <a:t> </a:t>
            </a:r>
            <a:endParaRPr lang="en-US" sz="2400" dirty="0" smtClean="0"/>
          </a:p>
          <a:p>
            <a:pPr>
              <a:spcBef>
                <a:spcPts val="0"/>
              </a:spcBef>
              <a:spcAft>
                <a:spcPts val="1200"/>
              </a:spcAft>
            </a:pPr>
            <a:r>
              <a:rPr lang="en-US" sz="2400" dirty="0" smtClean="0"/>
              <a:t>In </a:t>
            </a:r>
            <a:r>
              <a:rPr lang="en-US" sz="2400" dirty="0"/>
              <a:t>some cultures this is compounded by social mores, which marginalize women like </a:t>
            </a:r>
            <a:r>
              <a:rPr lang="en-US" sz="2400" dirty="0" smtClean="0"/>
              <a:t>Mary</a:t>
            </a:r>
          </a:p>
          <a:p>
            <a:pPr>
              <a:spcBef>
                <a:spcPts val="0"/>
              </a:spcBef>
              <a:spcAft>
                <a:spcPts val="1200"/>
              </a:spcAft>
            </a:pPr>
            <a:r>
              <a:rPr lang="en-US" sz="2400" dirty="0" smtClean="0"/>
              <a:t>Typically </a:t>
            </a:r>
            <a:r>
              <a:rPr lang="en-US" sz="2400" dirty="0"/>
              <a:t>she remained in the relationship in spite of repeated violence, partly because her self-protective mechanisms were impaired by trauma and partly because whatever love and affection Tom provided her in between the episodes of violence simply reinforced her attachment to him and the hope that things would get </a:t>
            </a:r>
            <a:r>
              <a:rPr lang="en-US" sz="2400" dirty="0" smtClean="0"/>
              <a:t>better</a:t>
            </a:r>
            <a:endParaRPr lang="en-US" sz="2400" dirty="0"/>
          </a:p>
          <a:p>
            <a:pPr>
              <a:spcBef>
                <a:spcPts val="0"/>
              </a:spcBef>
            </a:pPr>
            <a:r>
              <a:rPr lang="en-US" sz="2400" dirty="0" smtClean="0"/>
              <a:t>With </a:t>
            </a:r>
            <a:r>
              <a:rPr lang="en-US" sz="2400" dirty="0"/>
              <a:t>little sex education she was vulnerable to pregnancy and STDs. Intravenous drug use compounds the vulnerability to blood borne viruses.  Her mother had no time to tell her about safe </a:t>
            </a:r>
            <a:r>
              <a:rPr lang="en-US" sz="2400" dirty="0" smtClean="0"/>
              <a:t>sex</a:t>
            </a:r>
            <a:endParaRPr lang="en-GB" sz="2400" dirty="0"/>
          </a:p>
        </p:txBody>
      </p:sp>
    </p:spTree>
    <p:extLst>
      <p:ext uri="{BB962C8B-B14F-4D97-AF65-F5344CB8AC3E}">
        <p14:creationId xmlns:p14="http://schemas.microsoft.com/office/powerpoint/2010/main" val="33744880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6"/>
          <p:cNvSpPr>
            <a:spLocks noChangeArrowheads="1"/>
          </p:cNvSpPr>
          <p:nvPr/>
        </p:nvSpPr>
        <p:spPr bwMode="auto">
          <a:xfrm>
            <a:off x="-16934" y="6408002"/>
            <a:ext cx="9144000" cy="61912"/>
          </a:xfrm>
          <a:prstGeom prst="rect">
            <a:avLst/>
          </a:prstGeom>
          <a:solidFill>
            <a:schemeClr val="accent4">
              <a:lumMod val="40000"/>
              <a:lumOff val="60000"/>
            </a:schemeClr>
          </a:solidFill>
          <a:ln w="9525">
            <a:solidFill>
              <a:schemeClr val="tx1"/>
            </a:solidFill>
            <a:miter lim="800000"/>
            <a:headEnd/>
            <a:tailEnd/>
          </a:ln>
          <a:effectLst/>
          <a:extLst/>
        </p:spPr>
        <p:txBody>
          <a:bodyPr wrap="none" anchor="ctr"/>
          <a:lstStyle/>
          <a:p>
            <a:endParaRPr lang="de-DE"/>
          </a:p>
        </p:txBody>
      </p:sp>
      <p:sp>
        <p:nvSpPr>
          <p:cNvPr id="4" name="Rechteck 3"/>
          <p:cNvSpPr/>
          <p:nvPr/>
        </p:nvSpPr>
        <p:spPr>
          <a:xfrm>
            <a:off x="0" y="175441"/>
            <a:ext cx="9144000" cy="620688"/>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de-DE" sz="3600" b="1" dirty="0" smtClean="0">
                <a:solidFill>
                  <a:srgbClr val="002060"/>
                </a:solidFill>
                <a:latin typeface="Arial" pitchFamily="34" charset="0"/>
                <a:cs typeface="Arial" pitchFamily="34" charset="0"/>
              </a:rPr>
              <a:t>Learning points</a:t>
            </a:r>
            <a:endParaRPr lang="de-DE" sz="3600" b="1" dirty="0">
              <a:solidFill>
                <a:srgbClr val="002060"/>
              </a:solidFill>
              <a:latin typeface="Arial" pitchFamily="34" charset="0"/>
              <a:cs typeface="Arial" pitchFamily="34" charset="0"/>
            </a:endParaRPr>
          </a:p>
        </p:txBody>
      </p:sp>
      <p:pic>
        <p:nvPicPr>
          <p:cNvPr id="8" name="Picture 5" descr="new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18590" y="5590363"/>
            <a:ext cx="1223360" cy="1245311"/>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4"/>
          <p:cNvSpPr>
            <a:spLocks noGrp="1"/>
          </p:cNvSpPr>
          <p:nvPr>
            <p:ph idx="1"/>
          </p:nvPr>
        </p:nvSpPr>
        <p:spPr>
          <a:xfrm>
            <a:off x="0" y="908720"/>
            <a:ext cx="9036496" cy="5661715"/>
          </a:xfrm>
        </p:spPr>
        <p:txBody>
          <a:bodyPr>
            <a:normAutofit/>
          </a:bodyPr>
          <a:lstStyle/>
          <a:p>
            <a:pPr>
              <a:spcBef>
                <a:spcPts val="0"/>
              </a:spcBef>
              <a:spcAft>
                <a:spcPts val="1200"/>
              </a:spcAft>
            </a:pPr>
            <a:r>
              <a:rPr lang="en-US" sz="2600" b="1" dirty="0" smtClean="0"/>
              <a:t>DV </a:t>
            </a:r>
            <a:r>
              <a:rPr lang="en-US" sz="2600" b="1" dirty="0"/>
              <a:t>increases during a pregnancy and is the commonest cause of injury in pregnant women</a:t>
            </a:r>
            <a:r>
              <a:rPr lang="en-US" sz="2600" dirty="0"/>
              <a:t>. Men like Tom often feel threatened by the prospect of having a child – economically they have little to offer and emotionally it means one more person to be cared for. This intensifies the man’s feelings of worthlessness and he defends against this by being more angry and </a:t>
            </a:r>
            <a:r>
              <a:rPr lang="en-US" sz="2600" dirty="0" smtClean="0"/>
              <a:t>violent</a:t>
            </a:r>
            <a:endParaRPr lang="en-US" sz="2600" dirty="0"/>
          </a:p>
          <a:p>
            <a:pPr>
              <a:spcBef>
                <a:spcPts val="0"/>
              </a:spcBef>
              <a:spcAft>
                <a:spcPts val="1200"/>
              </a:spcAft>
            </a:pPr>
            <a:r>
              <a:rPr lang="en-US" sz="2600" dirty="0" smtClean="0"/>
              <a:t>Mary </a:t>
            </a:r>
            <a:r>
              <a:rPr lang="en-US" sz="2600" dirty="0"/>
              <a:t>had two children in quick succession and was severely depressed following both births. </a:t>
            </a:r>
            <a:r>
              <a:rPr lang="en-US" sz="2600" b="1" dirty="0"/>
              <a:t>Postpartum depression </a:t>
            </a:r>
            <a:r>
              <a:rPr lang="en-US" sz="2600" dirty="0"/>
              <a:t>is common in women in situations of abuse and/or </a:t>
            </a:r>
            <a:r>
              <a:rPr lang="en-US" sz="2600" dirty="0" smtClean="0"/>
              <a:t>deprivation</a:t>
            </a:r>
          </a:p>
          <a:p>
            <a:pPr>
              <a:spcBef>
                <a:spcPts val="0"/>
              </a:spcBef>
            </a:pPr>
            <a:r>
              <a:rPr lang="en-US" sz="2600" dirty="0" smtClean="0"/>
              <a:t>There </a:t>
            </a:r>
            <a:r>
              <a:rPr lang="en-US" sz="2600" dirty="0"/>
              <a:t>was </a:t>
            </a:r>
            <a:r>
              <a:rPr lang="en-US" sz="2600" b="1" dirty="0"/>
              <a:t>insufficient follow up </a:t>
            </a:r>
            <a:r>
              <a:rPr lang="en-US" sz="2600" dirty="0"/>
              <a:t>in spite of the fact that she was patently at high </a:t>
            </a:r>
            <a:r>
              <a:rPr lang="en-US" sz="2600" dirty="0" smtClean="0"/>
              <a:t>risk</a:t>
            </a:r>
            <a:endParaRPr lang="en-GB" sz="2600" dirty="0"/>
          </a:p>
        </p:txBody>
      </p:sp>
    </p:spTree>
    <p:extLst>
      <p:ext uri="{BB962C8B-B14F-4D97-AF65-F5344CB8AC3E}">
        <p14:creationId xmlns:p14="http://schemas.microsoft.com/office/powerpoint/2010/main" val="337448804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6"/>
          <p:cNvSpPr>
            <a:spLocks noChangeArrowheads="1"/>
          </p:cNvSpPr>
          <p:nvPr/>
        </p:nvSpPr>
        <p:spPr bwMode="auto">
          <a:xfrm>
            <a:off x="-16934" y="6408002"/>
            <a:ext cx="9144000" cy="61912"/>
          </a:xfrm>
          <a:prstGeom prst="rect">
            <a:avLst/>
          </a:prstGeom>
          <a:solidFill>
            <a:schemeClr val="accent4">
              <a:lumMod val="40000"/>
              <a:lumOff val="60000"/>
            </a:schemeClr>
          </a:solidFill>
          <a:ln w="9525">
            <a:solidFill>
              <a:schemeClr val="tx1"/>
            </a:solidFill>
            <a:miter lim="800000"/>
            <a:headEnd/>
            <a:tailEnd/>
          </a:ln>
          <a:effectLst/>
          <a:extLst/>
        </p:spPr>
        <p:txBody>
          <a:bodyPr wrap="none" anchor="ctr"/>
          <a:lstStyle/>
          <a:p>
            <a:endParaRPr lang="de-DE"/>
          </a:p>
        </p:txBody>
      </p:sp>
      <p:sp>
        <p:nvSpPr>
          <p:cNvPr id="4" name="Rechteck 3"/>
          <p:cNvSpPr/>
          <p:nvPr/>
        </p:nvSpPr>
        <p:spPr>
          <a:xfrm>
            <a:off x="0" y="175441"/>
            <a:ext cx="9144000" cy="620688"/>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de-DE" sz="3600" b="1" dirty="0" smtClean="0">
                <a:solidFill>
                  <a:srgbClr val="002060"/>
                </a:solidFill>
                <a:latin typeface="Arial" pitchFamily="34" charset="0"/>
                <a:cs typeface="Arial" pitchFamily="34" charset="0"/>
              </a:rPr>
              <a:t>Learning points</a:t>
            </a:r>
            <a:endParaRPr lang="de-DE" sz="3600" b="1" dirty="0">
              <a:solidFill>
                <a:srgbClr val="002060"/>
              </a:solidFill>
              <a:latin typeface="Arial" pitchFamily="34" charset="0"/>
              <a:cs typeface="Arial" pitchFamily="34" charset="0"/>
            </a:endParaRPr>
          </a:p>
        </p:txBody>
      </p:sp>
      <p:pic>
        <p:nvPicPr>
          <p:cNvPr id="8" name="Picture 5" descr="new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90608" y="5619891"/>
            <a:ext cx="1223360" cy="1245311"/>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4"/>
          <p:cNvSpPr>
            <a:spLocks noGrp="1"/>
          </p:cNvSpPr>
          <p:nvPr>
            <p:ph idx="1"/>
          </p:nvPr>
        </p:nvSpPr>
        <p:spPr>
          <a:xfrm>
            <a:off x="0" y="908720"/>
            <a:ext cx="9036496" cy="5661715"/>
          </a:xfrm>
        </p:spPr>
        <p:txBody>
          <a:bodyPr>
            <a:normAutofit/>
          </a:bodyPr>
          <a:lstStyle/>
          <a:p>
            <a:pPr>
              <a:spcBef>
                <a:spcPts val="0"/>
              </a:spcBef>
              <a:spcAft>
                <a:spcPts val="1200"/>
              </a:spcAft>
            </a:pPr>
            <a:r>
              <a:rPr lang="en-US" sz="2400" dirty="0"/>
              <a:t>This is a </a:t>
            </a:r>
            <a:r>
              <a:rPr lang="en-US" sz="2400" b="1" dirty="0"/>
              <a:t>typical pattern of hoping that a child will change him </a:t>
            </a:r>
            <a:r>
              <a:rPr lang="en-US" sz="2400" dirty="0"/>
              <a:t>and not </a:t>
            </a:r>
            <a:r>
              <a:rPr lang="en-US" sz="2400" dirty="0" err="1"/>
              <a:t>recognising</a:t>
            </a:r>
            <a:r>
              <a:rPr lang="en-US" sz="2400" dirty="0"/>
              <a:t> that it may in fact worsen the situation.  With a history of teenage </a:t>
            </a:r>
            <a:r>
              <a:rPr lang="en-US" sz="2400" dirty="0" smtClean="0"/>
              <a:t>pregnancy </a:t>
            </a:r>
            <a:r>
              <a:rPr lang="en-US" sz="2400" dirty="0" err="1" smtClean="0"/>
              <a:t>andadditional</a:t>
            </a:r>
            <a:r>
              <a:rPr lang="en-US" sz="2400" dirty="0" smtClean="0"/>
              <a:t> </a:t>
            </a:r>
            <a:r>
              <a:rPr lang="en-US" sz="2400" dirty="0"/>
              <a:t>history of abuse and DV, Mary needed more vigorous follow up from the clinic (</a:t>
            </a:r>
            <a:r>
              <a:rPr lang="en-US" sz="2400" dirty="0" err="1"/>
              <a:t>eg</a:t>
            </a:r>
            <a:r>
              <a:rPr lang="en-US" sz="2400" dirty="0"/>
              <a:t> home visits</a:t>
            </a:r>
            <a:r>
              <a:rPr lang="en-US" sz="2400" dirty="0" smtClean="0"/>
              <a:t>)</a:t>
            </a:r>
            <a:endParaRPr lang="en-US" sz="2400" dirty="0"/>
          </a:p>
          <a:p>
            <a:pPr>
              <a:spcBef>
                <a:spcPts val="0"/>
              </a:spcBef>
              <a:spcAft>
                <a:spcPts val="1200"/>
              </a:spcAft>
            </a:pPr>
            <a:r>
              <a:rPr lang="en-US" sz="2400" dirty="0" smtClean="0"/>
              <a:t>This </a:t>
            </a:r>
            <a:r>
              <a:rPr lang="en-US" sz="2400" dirty="0"/>
              <a:t>situation involves </a:t>
            </a:r>
            <a:r>
              <a:rPr lang="en-US" sz="2400" b="1" dirty="0"/>
              <a:t>psychological entrapment and is sometimes referred to as </a:t>
            </a:r>
            <a:r>
              <a:rPr lang="en-US" sz="2400" b="1" dirty="0" smtClean="0"/>
              <a:t>a ‘</a:t>
            </a:r>
            <a:r>
              <a:rPr lang="en-US" sz="2400" b="1" dirty="0"/>
              <a:t>hostage’ situation </a:t>
            </a:r>
            <a:r>
              <a:rPr lang="en-US" sz="2400" dirty="0"/>
              <a:t>(Herman, 1992).  It is common in situations of domestic violence where abused women usually feel helpless and powerless and unable to leave the situation and often they fear for their lives or for the welfare of their children if they attempt to </a:t>
            </a:r>
            <a:r>
              <a:rPr lang="en-US" sz="2400" dirty="0" smtClean="0"/>
              <a:t>leave </a:t>
            </a:r>
            <a:r>
              <a:rPr lang="en-US" sz="2400" dirty="0"/>
              <a:t> </a:t>
            </a:r>
            <a:endParaRPr lang="en-US" sz="2400" dirty="0" smtClean="0"/>
          </a:p>
          <a:p>
            <a:pPr>
              <a:spcBef>
                <a:spcPts val="0"/>
              </a:spcBef>
            </a:pPr>
            <a:r>
              <a:rPr lang="en-US" sz="2400" dirty="0" smtClean="0"/>
              <a:t>This </a:t>
            </a:r>
            <a:r>
              <a:rPr lang="en-US" sz="2400" dirty="0"/>
              <a:t>perception is actually quite accurate – homicide statistics show that </a:t>
            </a:r>
            <a:r>
              <a:rPr lang="en-US" sz="2400" b="1" dirty="0"/>
              <a:t>women are most likely to be killed by their partners </a:t>
            </a:r>
            <a:r>
              <a:rPr lang="en-US" sz="2400" b="1" dirty="0" smtClean="0"/>
              <a:t>                    when </a:t>
            </a:r>
            <a:r>
              <a:rPr lang="en-US" sz="2400" b="1" dirty="0"/>
              <a:t>they attempt to leave the </a:t>
            </a:r>
            <a:r>
              <a:rPr lang="en-US" sz="2400" b="1" dirty="0" smtClean="0"/>
              <a:t>relationship</a:t>
            </a:r>
            <a:r>
              <a:rPr lang="en-US" sz="2400" b="1" dirty="0"/>
              <a:t> </a:t>
            </a:r>
            <a:endParaRPr lang="en-GB" sz="2400" b="1" dirty="0"/>
          </a:p>
        </p:txBody>
      </p:sp>
    </p:spTree>
    <p:extLst>
      <p:ext uri="{BB962C8B-B14F-4D97-AF65-F5344CB8AC3E}">
        <p14:creationId xmlns:p14="http://schemas.microsoft.com/office/powerpoint/2010/main" val="27342339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6"/>
          <p:cNvSpPr>
            <a:spLocks noChangeArrowheads="1"/>
          </p:cNvSpPr>
          <p:nvPr/>
        </p:nvSpPr>
        <p:spPr bwMode="auto">
          <a:xfrm>
            <a:off x="-16934" y="6408002"/>
            <a:ext cx="9144000" cy="61912"/>
          </a:xfrm>
          <a:prstGeom prst="rect">
            <a:avLst/>
          </a:prstGeom>
          <a:solidFill>
            <a:schemeClr val="accent4">
              <a:lumMod val="40000"/>
              <a:lumOff val="60000"/>
            </a:schemeClr>
          </a:solidFill>
          <a:ln w="9525">
            <a:solidFill>
              <a:schemeClr val="tx1"/>
            </a:solidFill>
            <a:miter lim="800000"/>
            <a:headEnd/>
            <a:tailEnd/>
          </a:ln>
          <a:effectLst/>
          <a:extLst/>
        </p:spPr>
        <p:txBody>
          <a:bodyPr wrap="none" anchor="ctr"/>
          <a:lstStyle/>
          <a:p>
            <a:endParaRPr lang="de-DE"/>
          </a:p>
        </p:txBody>
      </p:sp>
      <p:sp>
        <p:nvSpPr>
          <p:cNvPr id="4" name="Rechteck 3"/>
          <p:cNvSpPr/>
          <p:nvPr/>
        </p:nvSpPr>
        <p:spPr>
          <a:xfrm>
            <a:off x="0" y="175441"/>
            <a:ext cx="9144000" cy="620688"/>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de-DE" sz="3600" b="1" dirty="0" smtClean="0">
                <a:solidFill>
                  <a:srgbClr val="002060"/>
                </a:solidFill>
                <a:latin typeface="Arial" pitchFamily="34" charset="0"/>
                <a:cs typeface="Arial" pitchFamily="34" charset="0"/>
              </a:rPr>
              <a:t>Learning points</a:t>
            </a:r>
            <a:endParaRPr lang="de-DE" sz="3600" b="1" dirty="0">
              <a:solidFill>
                <a:srgbClr val="002060"/>
              </a:solidFill>
              <a:latin typeface="Arial" pitchFamily="34" charset="0"/>
              <a:cs typeface="Arial" pitchFamily="34" charset="0"/>
            </a:endParaRPr>
          </a:p>
        </p:txBody>
      </p:sp>
      <p:pic>
        <p:nvPicPr>
          <p:cNvPr id="8" name="Picture 5" descr="new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96336" y="5651329"/>
            <a:ext cx="1223360" cy="1245311"/>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4"/>
          <p:cNvSpPr>
            <a:spLocks noGrp="1"/>
          </p:cNvSpPr>
          <p:nvPr>
            <p:ph idx="1"/>
          </p:nvPr>
        </p:nvSpPr>
        <p:spPr>
          <a:xfrm>
            <a:off x="36818" y="863137"/>
            <a:ext cx="9036496" cy="5410848"/>
          </a:xfrm>
        </p:spPr>
        <p:txBody>
          <a:bodyPr>
            <a:noAutofit/>
          </a:bodyPr>
          <a:lstStyle/>
          <a:p>
            <a:pPr>
              <a:spcBef>
                <a:spcPts val="0"/>
              </a:spcBef>
              <a:spcAft>
                <a:spcPts val="1200"/>
              </a:spcAft>
            </a:pPr>
            <a:r>
              <a:rPr lang="en-US" sz="2300" dirty="0"/>
              <a:t>Walker’s concept of </a:t>
            </a:r>
            <a:r>
              <a:rPr lang="en-US" sz="2300" b="1" dirty="0"/>
              <a:t>Battered Woman Syndrome </a:t>
            </a:r>
            <a:r>
              <a:rPr lang="en-US" sz="2300" dirty="0"/>
              <a:t>is similar – the problem of the battered woman’s entrapment is described, as one of ‘learned helplessness’, meaning that the victim learns that to resist is pointless because it only leads to further </a:t>
            </a:r>
            <a:r>
              <a:rPr lang="en-US" sz="2300" dirty="0" smtClean="0"/>
              <a:t>abuse </a:t>
            </a:r>
            <a:r>
              <a:rPr lang="en-US" sz="2400" dirty="0"/>
              <a:t> </a:t>
            </a:r>
            <a:endParaRPr lang="en-US" sz="2400" dirty="0" smtClean="0"/>
          </a:p>
          <a:p>
            <a:pPr>
              <a:spcBef>
                <a:spcPts val="0"/>
              </a:spcBef>
              <a:spcAft>
                <a:spcPts val="1200"/>
              </a:spcAft>
            </a:pPr>
            <a:r>
              <a:rPr lang="en-US" sz="2300" dirty="0" smtClean="0"/>
              <a:t>This </a:t>
            </a:r>
            <a:r>
              <a:rPr lang="en-US" sz="2300" dirty="0"/>
              <a:t>leads to </a:t>
            </a:r>
            <a:r>
              <a:rPr lang="en-US" sz="2300" b="1" dirty="0"/>
              <a:t>feelings of helplessness </a:t>
            </a:r>
            <a:r>
              <a:rPr lang="en-US" sz="2300" dirty="0"/>
              <a:t>and surrender to the power of the </a:t>
            </a:r>
            <a:r>
              <a:rPr lang="en-US" sz="2300" dirty="0" smtClean="0"/>
              <a:t>abuser</a:t>
            </a:r>
            <a:r>
              <a:rPr lang="en-US" sz="2300" dirty="0"/>
              <a:t> </a:t>
            </a:r>
            <a:endParaRPr lang="en-US" sz="2300" dirty="0" smtClean="0"/>
          </a:p>
          <a:p>
            <a:pPr>
              <a:spcBef>
                <a:spcPts val="0"/>
              </a:spcBef>
              <a:spcAft>
                <a:spcPts val="1200"/>
              </a:spcAft>
            </a:pPr>
            <a:r>
              <a:rPr lang="en-US" sz="2300" dirty="0" smtClean="0"/>
              <a:t>These </a:t>
            </a:r>
            <a:r>
              <a:rPr lang="en-US" sz="2300" dirty="0"/>
              <a:t>descriptions (both Walker and Herman) are psychological ones that assume a woman has a choice, socially and </a:t>
            </a:r>
            <a:r>
              <a:rPr lang="en-US" sz="2300" dirty="0" smtClean="0"/>
              <a:t>economically</a:t>
            </a:r>
            <a:r>
              <a:rPr lang="en-US" sz="2400" dirty="0"/>
              <a:t> </a:t>
            </a:r>
            <a:endParaRPr lang="en-US" sz="2400" dirty="0" smtClean="0"/>
          </a:p>
          <a:p>
            <a:pPr>
              <a:spcBef>
                <a:spcPts val="0"/>
              </a:spcBef>
              <a:spcAft>
                <a:spcPts val="1200"/>
              </a:spcAft>
            </a:pPr>
            <a:r>
              <a:rPr lang="en-US" sz="2300" dirty="0" smtClean="0"/>
              <a:t>In </a:t>
            </a:r>
            <a:r>
              <a:rPr lang="en-US" sz="2300" dirty="0"/>
              <a:t>Mary’s case this applies because she lives in a culture where she has social and economic support to leave the </a:t>
            </a:r>
            <a:r>
              <a:rPr lang="en-US" sz="2300" dirty="0" smtClean="0"/>
              <a:t>relationship</a:t>
            </a:r>
          </a:p>
          <a:p>
            <a:pPr>
              <a:spcBef>
                <a:spcPts val="0"/>
              </a:spcBef>
            </a:pPr>
            <a:r>
              <a:rPr lang="en-US" sz="2300" dirty="0" smtClean="0"/>
              <a:t>In </a:t>
            </a:r>
            <a:r>
              <a:rPr lang="en-US" sz="2300" dirty="0"/>
              <a:t>many other cultural contexts a woman has no social or economic alternative and then psychological analyses are less important and the most compelling causes of the woman’s entrapment </a:t>
            </a:r>
            <a:r>
              <a:rPr lang="en-US" sz="2300" dirty="0" smtClean="0"/>
              <a:t>are                   </a:t>
            </a:r>
            <a:r>
              <a:rPr lang="en-US" sz="2300" dirty="0"/>
              <a:t>social and/or </a:t>
            </a:r>
            <a:r>
              <a:rPr lang="en-US" sz="2300" dirty="0" smtClean="0"/>
              <a:t>economic</a:t>
            </a:r>
            <a:endParaRPr lang="en-GB" sz="2300" dirty="0"/>
          </a:p>
        </p:txBody>
      </p:sp>
    </p:spTree>
    <p:extLst>
      <p:ext uri="{BB962C8B-B14F-4D97-AF65-F5344CB8AC3E}">
        <p14:creationId xmlns:p14="http://schemas.microsoft.com/office/powerpoint/2010/main" val="273423391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6"/>
          <p:cNvSpPr>
            <a:spLocks noChangeArrowheads="1"/>
          </p:cNvSpPr>
          <p:nvPr/>
        </p:nvSpPr>
        <p:spPr bwMode="auto">
          <a:xfrm>
            <a:off x="-16934" y="6408002"/>
            <a:ext cx="9144000" cy="61912"/>
          </a:xfrm>
          <a:prstGeom prst="rect">
            <a:avLst/>
          </a:prstGeom>
          <a:solidFill>
            <a:schemeClr val="accent4">
              <a:lumMod val="40000"/>
              <a:lumOff val="60000"/>
            </a:schemeClr>
          </a:solidFill>
          <a:ln w="9525">
            <a:solidFill>
              <a:schemeClr val="tx1"/>
            </a:solidFill>
            <a:miter lim="800000"/>
            <a:headEnd/>
            <a:tailEnd/>
          </a:ln>
          <a:effectLst/>
          <a:extLst/>
        </p:spPr>
        <p:txBody>
          <a:bodyPr wrap="none" anchor="ctr"/>
          <a:lstStyle/>
          <a:p>
            <a:endParaRPr lang="de-DE"/>
          </a:p>
        </p:txBody>
      </p:sp>
      <p:sp>
        <p:nvSpPr>
          <p:cNvPr id="4" name="Rechteck 3"/>
          <p:cNvSpPr/>
          <p:nvPr/>
        </p:nvSpPr>
        <p:spPr>
          <a:xfrm>
            <a:off x="0" y="175441"/>
            <a:ext cx="9144000" cy="620688"/>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de-DE" sz="3600" b="1" dirty="0" smtClean="0">
                <a:solidFill>
                  <a:srgbClr val="002060"/>
                </a:solidFill>
                <a:latin typeface="Arial" pitchFamily="34" charset="0"/>
                <a:cs typeface="Arial" pitchFamily="34" charset="0"/>
              </a:rPr>
              <a:t>Learning points</a:t>
            </a:r>
            <a:endParaRPr lang="de-DE" sz="3600" b="1" dirty="0">
              <a:solidFill>
                <a:srgbClr val="002060"/>
              </a:solidFill>
              <a:latin typeface="Arial" pitchFamily="34" charset="0"/>
              <a:cs typeface="Arial" pitchFamily="34" charset="0"/>
            </a:endParaRPr>
          </a:p>
        </p:txBody>
      </p:sp>
      <p:pic>
        <p:nvPicPr>
          <p:cNvPr id="8" name="Picture 5" descr="new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27455" y="5358620"/>
            <a:ext cx="1223360" cy="1245311"/>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4"/>
          <p:cNvSpPr>
            <a:spLocks noGrp="1"/>
          </p:cNvSpPr>
          <p:nvPr>
            <p:ph idx="1"/>
          </p:nvPr>
        </p:nvSpPr>
        <p:spPr>
          <a:xfrm>
            <a:off x="0" y="1159587"/>
            <a:ext cx="9036496" cy="5410848"/>
          </a:xfrm>
        </p:spPr>
        <p:txBody>
          <a:bodyPr>
            <a:normAutofit/>
          </a:bodyPr>
          <a:lstStyle/>
          <a:p>
            <a:r>
              <a:rPr lang="en-US" sz="2400" b="1" dirty="0"/>
              <a:t>Prescribed medication is unlikely to help </a:t>
            </a:r>
            <a:r>
              <a:rPr lang="en-US" sz="2400" dirty="0"/>
              <a:t>while the situation is unaltered. Women are prescribed more psychotropic medication than men – often without attention to the underlying problem – this is especially true in </a:t>
            </a:r>
            <a:r>
              <a:rPr lang="en-US" sz="2400" dirty="0" smtClean="0"/>
              <a:t>DV</a:t>
            </a:r>
          </a:p>
          <a:p>
            <a:endParaRPr lang="en-US" sz="2400" dirty="0"/>
          </a:p>
          <a:p>
            <a:r>
              <a:rPr lang="en-US" sz="2400" b="1" dirty="0" smtClean="0"/>
              <a:t>There </a:t>
            </a:r>
            <a:r>
              <a:rPr lang="en-US" sz="2400" b="1" dirty="0"/>
              <a:t>is a pattern of consulting doctors but not disclosing</a:t>
            </a:r>
            <a:r>
              <a:rPr lang="en-US" sz="2400" dirty="0"/>
              <a:t>.  Primary care physicians need to be alert to DV as a common precipitant of depression.  It is one of the commonest reasons for apparently accidental injury in females and presentation to Emergency </a:t>
            </a:r>
            <a:r>
              <a:rPr lang="en-US" sz="2400" dirty="0" smtClean="0"/>
              <a:t>Rooms</a:t>
            </a:r>
            <a:endParaRPr lang="en-GB" sz="2400" dirty="0"/>
          </a:p>
        </p:txBody>
      </p:sp>
    </p:spTree>
    <p:extLst>
      <p:ext uri="{BB962C8B-B14F-4D97-AF65-F5344CB8AC3E}">
        <p14:creationId xmlns:p14="http://schemas.microsoft.com/office/powerpoint/2010/main" val="273423391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6"/>
          <p:cNvSpPr>
            <a:spLocks noChangeArrowheads="1"/>
          </p:cNvSpPr>
          <p:nvPr/>
        </p:nvSpPr>
        <p:spPr bwMode="auto">
          <a:xfrm>
            <a:off x="-16934" y="6408002"/>
            <a:ext cx="9144000" cy="61912"/>
          </a:xfrm>
          <a:prstGeom prst="rect">
            <a:avLst/>
          </a:prstGeom>
          <a:solidFill>
            <a:schemeClr val="accent4">
              <a:lumMod val="40000"/>
              <a:lumOff val="60000"/>
            </a:schemeClr>
          </a:solidFill>
          <a:ln w="9525">
            <a:solidFill>
              <a:schemeClr val="tx1"/>
            </a:solidFill>
            <a:miter lim="800000"/>
            <a:headEnd/>
            <a:tailEnd/>
          </a:ln>
          <a:effectLst/>
          <a:extLst/>
        </p:spPr>
        <p:txBody>
          <a:bodyPr wrap="none" anchor="ctr"/>
          <a:lstStyle/>
          <a:p>
            <a:endParaRPr lang="de-DE"/>
          </a:p>
        </p:txBody>
      </p:sp>
      <p:sp>
        <p:nvSpPr>
          <p:cNvPr id="4" name="Rechteck 3"/>
          <p:cNvSpPr/>
          <p:nvPr/>
        </p:nvSpPr>
        <p:spPr>
          <a:xfrm>
            <a:off x="0" y="175441"/>
            <a:ext cx="9144000" cy="620688"/>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de-DE" sz="3600" b="1" dirty="0" smtClean="0">
                <a:solidFill>
                  <a:srgbClr val="002060"/>
                </a:solidFill>
                <a:latin typeface="Arial" pitchFamily="34" charset="0"/>
                <a:cs typeface="Arial" pitchFamily="34" charset="0"/>
              </a:rPr>
              <a:t>Learning points</a:t>
            </a:r>
            <a:endParaRPr lang="de-DE" sz="3600" b="1" dirty="0">
              <a:solidFill>
                <a:srgbClr val="002060"/>
              </a:solidFill>
              <a:latin typeface="Arial" pitchFamily="34" charset="0"/>
              <a:cs typeface="Arial" pitchFamily="34" charset="0"/>
            </a:endParaRPr>
          </a:p>
        </p:txBody>
      </p:sp>
      <p:pic>
        <p:nvPicPr>
          <p:cNvPr id="8" name="Picture 5" descr="new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27455" y="5358620"/>
            <a:ext cx="1223360" cy="1245311"/>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4"/>
          <p:cNvSpPr>
            <a:spLocks noGrp="1"/>
          </p:cNvSpPr>
          <p:nvPr>
            <p:ph idx="1"/>
          </p:nvPr>
        </p:nvSpPr>
        <p:spPr>
          <a:xfrm>
            <a:off x="-52742" y="1700808"/>
            <a:ext cx="9036496" cy="5410848"/>
          </a:xfrm>
        </p:spPr>
        <p:txBody>
          <a:bodyPr>
            <a:normAutofit/>
          </a:bodyPr>
          <a:lstStyle/>
          <a:p>
            <a:r>
              <a:rPr lang="en-US" dirty="0"/>
              <a:t>Verbal abuse and attack on her self-image leading, typically, to false beliefs, </a:t>
            </a:r>
            <a:r>
              <a:rPr lang="en-US" dirty="0" err="1"/>
              <a:t>ie</a:t>
            </a:r>
            <a:r>
              <a:rPr lang="en-US" dirty="0"/>
              <a:t> ‘I am what he says I am</a:t>
            </a:r>
            <a:r>
              <a:rPr lang="en-US" dirty="0" smtClean="0"/>
              <a:t>’</a:t>
            </a:r>
            <a:endParaRPr lang="en-US" dirty="0"/>
          </a:p>
          <a:p>
            <a:pPr marL="0" indent="0">
              <a:buNone/>
            </a:pPr>
            <a:r>
              <a:rPr lang="en-US" dirty="0" smtClean="0"/>
              <a:t> </a:t>
            </a:r>
          </a:p>
          <a:p>
            <a:r>
              <a:rPr lang="en-US" dirty="0" smtClean="0"/>
              <a:t>For </a:t>
            </a:r>
            <a:r>
              <a:rPr lang="en-US" dirty="0"/>
              <a:t>many women it may be true that no one else will have them – in many cultural groups a woman like Mary, with a child and seen as having ‘deserted’ her husband, will be </a:t>
            </a:r>
            <a:r>
              <a:rPr lang="en-US" dirty="0" smtClean="0"/>
              <a:t>outcast</a:t>
            </a:r>
            <a:endParaRPr lang="en-US" dirty="0"/>
          </a:p>
        </p:txBody>
      </p:sp>
    </p:spTree>
    <p:extLst>
      <p:ext uri="{BB962C8B-B14F-4D97-AF65-F5344CB8AC3E}">
        <p14:creationId xmlns:p14="http://schemas.microsoft.com/office/powerpoint/2010/main" val="32931431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582543" y="4797969"/>
            <a:ext cx="6731330" cy="461665"/>
          </a:xfrm>
          <a:prstGeom prst="rect">
            <a:avLst/>
          </a:prstGeom>
        </p:spPr>
        <p:txBody>
          <a:bodyPr wrap="none">
            <a:spAutoFit/>
          </a:bodyPr>
          <a:lstStyle/>
          <a:p>
            <a:r>
              <a:rPr lang="de-DE" sz="2400" b="1" dirty="0" smtClean="0">
                <a:solidFill>
                  <a:schemeClr val="accent4">
                    <a:lumMod val="75000"/>
                  </a:schemeClr>
                </a:solidFill>
                <a:latin typeface="Arial" panose="020B0604020202020204" pitchFamily="34" charset="0"/>
                <a:cs typeface="Arial" panose="020B0604020202020204" pitchFamily="34" charset="0"/>
              </a:rPr>
              <a:t>https://mwiaviolencemanual.wordpress.com/</a:t>
            </a:r>
            <a:endParaRPr lang="de-DE" sz="2400" b="1" dirty="0">
              <a:solidFill>
                <a:schemeClr val="accent4">
                  <a:lumMod val="75000"/>
                </a:schemeClr>
              </a:solidFill>
              <a:latin typeface="Arial" panose="020B0604020202020204" pitchFamily="34" charset="0"/>
              <a:cs typeface="Arial" panose="020B0604020202020204" pitchFamily="34" charset="0"/>
            </a:endParaRPr>
          </a:p>
        </p:txBody>
      </p:sp>
      <p:sp>
        <p:nvSpPr>
          <p:cNvPr id="3" name="Rectangle 16"/>
          <p:cNvSpPr>
            <a:spLocks noChangeArrowheads="1"/>
          </p:cNvSpPr>
          <p:nvPr/>
        </p:nvSpPr>
        <p:spPr bwMode="auto">
          <a:xfrm>
            <a:off x="31090" y="6381328"/>
            <a:ext cx="9144000" cy="61912"/>
          </a:xfrm>
          <a:prstGeom prst="rect">
            <a:avLst/>
          </a:prstGeom>
          <a:solidFill>
            <a:schemeClr val="accent4">
              <a:lumMod val="40000"/>
              <a:lumOff val="60000"/>
            </a:schemeClr>
          </a:solidFill>
          <a:ln w="9525">
            <a:solidFill>
              <a:schemeClr val="tx1"/>
            </a:solidFill>
            <a:miter lim="800000"/>
            <a:headEnd/>
            <a:tailEnd/>
          </a:ln>
          <a:effectLst/>
          <a:extLst/>
        </p:spPr>
        <p:txBody>
          <a:bodyPr wrap="none" anchor="ctr"/>
          <a:lstStyle/>
          <a:p>
            <a:endParaRPr lang="de-DE"/>
          </a:p>
        </p:txBody>
      </p:sp>
      <p:sp>
        <p:nvSpPr>
          <p:cNvPr id="4" name="Rechteck 3"/>
          <p:cNvSpPr/>
          <p:nvPr/>
        </p:nvSpPr>
        <p:spPr>
          <a:xfrm>
            <a:off x="0" y="0"/>
            <a:ext cx="9144000" cy="620688"/>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smtClean="0">
                <a:solidFill>
                  <a:srgbClr val="002060"/>
                </a:solidFill>
                <a:latin typeface="Arial" panose="020B0604020202020204" pitchFamily="34" charset="0"/>
                <a:cs typeface="Arial" panose="020B0604020202020204" pitchFamily="34" charset="0"/>
              </a:rPr>
              <a:t>MWIA´s training </a:t>
            </a:r>
            <a:r>
              <a:rPr lang="en-US" sz="3200" b="1" dirty="0">
                <a:solidFill>
                  <a:srgbClr val="002060"/>
                </a:solidFill>
                <a:latin typeface="Arial" panose="020B0604020202020204" pitchFamily="34" charset="0"/>
                <a:cs typeface="Arial" panose="020B0604020202020204" pitchFamily="34" charset="0"/>
              </a:rPr>
              <a:t>module on violence</a:t>
            </a:r>
            <a:endParaRPr lang="de-DE" sz="3200" b="1" dirty="0">
              <a:solidFill>
                <a:srgbClr val="002060"/>
              </a:solidFill>
              <a:latin typeface="Arial" panose="020B0604020202020204" pitchFamily="34" charset="0"/>
              <a:cs typeface="Arial" panose="020B0604020202020204" pitchFamily="34" charset="0"/>
            </a:endParaRPr>
          </a:p>
        </p:txBody>
      </p:sp>
      <p:pic>
        <p:nvPicPr>
          <p:cNvPr id="5" name="Picture 5" descr="new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96336" y="5445224"/>
            <a:ext cx="1223360" cy="124531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8747" y="1268760"/>
            <a:ext cx="7868685" cy="30243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41974635"/>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plate for cases for teaching presentation on domestic violence.updated">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Template for cases for teaching presentation on domestic violence.updated.potx</Template>
  <TotalTime>0</TotalTime>
  <Words>832</Words>
  <Application>Microsoft Office PowerPoint</Application>
  <PresentationFormat>Bildschirmpräsentation (4:3)</PresentationFormat>
  <Paragraphs>74</Paragraphs>
  <Slides>16</Slides>
  <Notes>0</Notes>
  <HiddenSlides>0</HiddenSlides>
  <MMClips>0</MMClips>
  <ScaleCrop>false</ScaleCrop>
  <HeadingPairs>
    <vt:vector size="4" baseType="variant">
      <vt:variant>
        <vt:lpstr>Design</vt:lpstr>
      </vt:variant>
      <vt:variant>
        <vt:i4>1</vt:i4>
      </vt:variant>
      <vt:variant>
        <vt:lpstr>Folientitel</vt:lpstr>
      </vt:variant>
      <vt:variant>
        <vt:i4>16</vt:i4>
      </vt:variant>
    </vt:vector>
  </HeadingPairs>
  <TitlesOfParts>
    <vt:vector size="17" baseType="lpstr">
      <vt:lpstr>Template for cases for teaching presentation on domestic violence.updated</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pfleide</dc:creator>
  <cp:lastModifiedBy>pfleide</cp:lastModifiedBy>
  <cp:revision>256</cp:revision>
  <cp:lastPrinted>2016-10-24T19:27:33Z</cp:lastPrinted>
  <dcterms:created xsi:type="dcterms:W3CDTF">2014-08-04T10:28:33Z</dcterms:created>
  <dcterms:modified xsi:type="dcterms:W3CDTF">2018-12-29T11:42:45Z</dcterms:modified>
</cp:coreProperties>
</file>