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24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103901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206150" y="1196751"/>
            <a:ext cx="8731699" cy="103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tabLst>
                <a:tab pos="1244600" algn="l"/>
              </a:tabLst>
              <a:defRPr sz="3200" b="1">
                <a:solidFill>
                  <a:srgbClr val="215968"/>
                </a:solidFill>
              </a:defRPr>
            </a:lvl1pPr>
          </a:lstStyle>
          <a:p>
            <a:r>
              <a:t>Case 25 for teaching package on domestic violence</a:t>
            </a:r>
          </a:p>
        </p:txBody>
      </p:sp>
      <p:sp>
        <p:nvSpPr>
          <p:cNvPr id="113" name="Shape 113"/>
          <p:cNvSpPr/>
          <p:nvPr/>
        </p:nvSpPr>
        <p:spPr>
          <a:xfrm>
            <a:off x="777890" y="3212975"/>
            <a:ext cx="81559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 i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Name of presenter and institution</a:t>
            </a:r>
          </a:p>
        </p:txBody>
      </p:sp>
      <p:sp>
        <p:nvSpPr>
          <p:cNvPr id="114" name="Shape 114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15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E6E0E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0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xfrm>
            <a:off x="179511" y="1383604"/>
            <a:ext cx="8229601" cy="98488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SzTx/>
              <a:buNone/>
              <a:tabLst>
                <a:tab pos="1244600" algn="l"/>
              </a:tabLst>
              <a:defRPr sz="2900" b="1">
                <a:solidFill>
                  <a:srgbClr val="21596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Elder abuse - Domestic violence against the elderly in Germany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444500" y="1290091"/>
            <a:ext cx="8258637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1800"/>
              </a:spcAft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illustrate that domestic violence can be overlooked due to lack of knowledge</a:t>
            </a:r>
          </a:p>
          <a:p>
            <a:pPr>
              <a:spcAft>
                <a:spcPts val="1800"/>
              </a:spcAft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show as a best case example the successful intervention of a general practitioner (GP)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demonstrate that it is not always possible to decide if </a:t>
            </a:r>
            <a:r>
              <a:rPr lang="en-GB" sz="2800" dirty="0" smtClean="0"/>
              <a:t>it </a:t>
            </a:r>
            <a:r>
              <a:rPr sz="2800" dirty="0" smtClean="0"/>
              <a:t>is </a:t>
            </a:r>
            <a:r>
              <a:rPr sz="2800" dirty="0"/>
              <a:t>a case of domestic violence or not</a:t>
            </a:r>
          </a:p>
        </p:txBody>
      </p:sp>
      <p:grpSp>
        <p:nvGrpSpPr>
          <p:cNvPr id="126" name="Group 126"/>
          <p:cNvGrpSpPr/>
          <p:nvPr/>
        </p:nvGrpSpPr>
        <p:grpSpPr>
          <a:xfrm>
            <a:off x="17362" y="0"/>
            <a:ext cx="9144001" cy="620688"/>
            <a:chOff x="0" y="0"/>
            <a:chExt cx="9144000" cy="620687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Aims and objectives</a:t>
              </a:r>
            </a:p>
          </p:txBody>
        </p:sp>
      </p:grpSp>
      <p:sp>
        <p:nvSpPr>
          <p:cNvPr id="127" name="Shape 127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8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2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30" name="Shape 130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33" name="Shape 133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34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xfrm>
            <a:off x="330199" y="979191"/>
            <a:ext cx="8648701" cy="4524316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marL="457200" indent="-457200">
              <a:spcBef>
                <a:spcPts val="0"/>
              </a:spcBef>
              <a:buFontTx/>
              <a:buAutoNum type="arabicPeriod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Domestic violence not recognized due to lack of knowledge</a:t>
            </a:r>
          </a:p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visited a patient in her home in the rural countryside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patient seemed neglected (e.g. clothing) and had various bruises all over her body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arranged admission to hospital but had the feeling that something was being withheld 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called an ambulance but did not make sure that her patient actually went to hospital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realized that this may have been a mistake only later, when she learned about elder abuse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roup 139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37" name="Shape 137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40" name="Shape 140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41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228600" y="799940"/>
            <a:ext cx="8898467" cy="532915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2. Successful intervention </a:t>
            </a:r>
            <a:r>
              <a:rPr lang="en-GB" dirty="0" smtClean="0"/>
              <a:t>by </a:t>
            </a:r>
            <a:r>
              <a:rPr dirty="0" smtClean="0"/>
              <a:t>the </a:t>
            </a:r>
            <a:r>
              <a:rPr dirty="0"/>
              <a:t>GP</a:t>
            </a:r>
          </a:p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is visited by an 85 year old patient accompanied by her relatives 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Relatives say that the patient is unable to go to the toilet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suspects that the patient has been forcibly prevented from going to the toilet so as to have a reason to visit her GP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arranged admission to the hospital and told colleagues about her suspicion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Problems were solved in the hospital by a special service caring for elderly and lonely patients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139700" y="810318"/>
            <a:ext cx="8862928" cy="5145436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3. Unclear situation- case of domestic violence or not?</a:t>
            </a:r>
          </a:p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87 year old patient comes to the practice regularly with various bruises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She lives with her son-in-law and suffers from cardiac insufficiency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According to the son-in-law she often falls down</a:t>
            </a:r>
          </a:p>
          <a:p>
            <a:pPr>
              <a:spcBef>
                <a:spcPts val="0"/>
              </a:spcBef>
              <a:spcAft>
                <a:spcPts val="12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suspects abuse but the patient insists being taken care of well at home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GP doesn´t know what to do - intervention or not….</a:t>
            </a:r>
          </a:p>
        </p:txBody>
      </p:sp>
      <p:grpSp>
        <p:nvGrpSpPr>
          <p:cNvPr id="147" name="Group 147"/>
          <p:cNvGrpSpPr/>
          <p:nvPr/>
        </p:nvGrpSpPr>
        <p:grpSpPr>
          <a:xfrm>
            <a:off x="0" y="2467"/>
            <a:ext cx="9144000" cy="620688"/>
            <a:chOff x="0" y="0"/>
            <a:chExt cx="9144000" cy="620687"/>
          </a:xfrm>
        </p:grpSpPr>
        <p:sp>
          <p:nvSpPr>
            <p:cNvPr id="145" name="Shape 145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48" name="Shape 148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49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54" name="Group 154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52" name="Shape 152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0" y="5402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Learning points</a:t>
              </a:r>
            </a:p>
          </p:txBody>
        </p:sp>
      </p:grpSp>
      <p:pic>
        <p:nvPicPr>
          <p:cNvPr id="155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xfrm>
            <a:off x="304800" y="1088521"/>
            <a:ext cx="8913476" cy="468095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defTabSz="896111">
              <a:spcBef>
                <a:spcPts val="500"/>
              </a:spcBef>
              <a:buSzTx/>
              <a:buNone/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WHO identifies five </a:t>
            </a:r>
            <a:r>
              <a:rPr b="1" dirty="0"/>
              <a:t>risk factors areas</a:t>
            </a:r>
            <a:r>
              <a:rPr dirty="0"/>
              <a:t>:</a:t>
            </a:r>
          </a:p>
          <a:p>
            <a:pPr marL="336042" indent="-336042" defTabSz="896111">
              <a:spcBef>
                <a:spcPts val="500"/>
              </a:spcBef>
              <a:spcAft>
                <a:spcPts val="1200"/>
              </a:spcAft>
              <a:defRPr sz="2352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Individual</a:t>
            </a:r>
            <a:r>
              <a:rPr i="0" dirty="0"/>
              <a:t>: illnesses (mental disorders, alcohol abuse), female gender </a:t>
            </a:r>
          </a:p>
          <a:p>
            <a:pPr marL="336042" indent="-336042" defTabSz="896111">
              <a:spcBef>
                <a:spcPts val="500"/>
              </a:spcBef>
              <a:spcAft>
                <a:spcPts val="1200"/>
              </a:spcAft>
              <a:defRPr sz="2352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Relationship</a:t>
            </a:r>
            <a:r>
              <a:rPr i="0" dirty="0"/>
              <a:t>: shared living situation, dependence, financial dependence of the caregiver on the elderly person, history of poor relationships within the family, caregiver being overburdened</a:t>
            </a:r>
          </a:p>
          <a:p>
            <a:pPr marL="336042" indent="-336042" defTabSz="896111">
              <a:spcBef>
                <a:spcPts val="500"/>
              </a:spcBef>
              <a:spcAft>
                <a:spcPts val="1200"/>
              </a:spcAft>
              <a:defRPr sz="2352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Community</a:t>
            </a:r>
            <a:r>
              <a:rPr i="0" dirty="0"/>
              <a:t>: social isolation </a:t>
            </a:r>
          </a:p>
          <a:p>
            <a:pPr marL="336042" indent="-336042" defTabSz="896111">
              <a:spcBef>
                <a:spcPts val="500"/>
              </a:spcBef>
              <a:spcAft>
                <a:spcPts val="1200"/>
              </a:spcAft>
              <a:defRPr sz="2352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Socio-cultural</a:t>
            </a:r>
            <a:r>
              <a:rPr i="0" dirty="0"/>
              <a:t>: financial problems, erosion of bonds between the generations</a:t>
            </a:r>
          </a:p>
          <a:p>
            <a:pPr marL="336042" indent="-336042" defTabSz="896111">
              <a:spcBef>
                <a:spcPts val="500"/>
              </a:spcBef>
              <a:defRPr sz="2352" i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Institutional</a:t>
            </a:r>
            <a:r>
              <a:rPr i="0" dirty="0"/>
              <a:t>: low standards, poorly trained and overworked staff, economic reasons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61" name="Group 161"/>
          <p:cNvGrpSpPr/>
          <p:nvPr/>
        </p:nvGrpSpPr>
        <p:grpSpPr>
          <a:xfrm>
            <a:off x="-23031" y="-12449"/>
            <a:ext cx="9144001" cy="620688"/>
            <a:chOff x="0" y="0"/>
            <a:chExt cx="9144000" cy="620687"/>
          </a:xfrm>
        </p:grpSpPr>
        <p:sp>
          <p:nvSpPr>
            <p:cNvPr id="159" name="Shape 159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>
              <a:off x="0" y="5402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Learning points</a:t>
              </a:r>
            </a:p>
          </p:txBody>
        </p:sp>
      </p:grpSp>
      <p:pic>
        <p:nvPicPr>
          <p:cNvPr id="162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355600" y="863134"/>
            <a:ext cx="8734648" cy="541084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spcAft>
                <a:spcPts val="18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Another risk factor is the overburdening of non-professional caregivers. The WHO started preventative </a:t>
            </a:r>
            <a:r>
              <a:rPr dirty="0" err="1"/>
              <a:t>programmes</a:t>
            </a:r>
            <a:r>
              <a:rPr dirty="0"/>
              <a:t> for people who are caring for older relatives which give assistance and teaching on how to deal with the situation</a:t>
            </a:r>
          </a:p>
          <a:p>
            <a:pPr>
              <a:spcBef>
                <a:spcPts val="500"/>
              </a:spcBef>
              <a:spcAft>
                <a:spcPts val="1800"/>
              </a:spcAft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Communication and teamwork between professionals are essential</a:t>
            </a:r>
          </a:p>
          <a:p>
            <a:pPr>
              <a:spcBef>
                <a:spcPts val="5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Use of standardized questionnaires such as e.g. EASI can help to detect cases of elder abuse</a:t>
            </a:r>
          </a:p>
          <a:p>
            <a:pPr marL="0" indent="0"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</a:p>
          <a:p>
            <a:pPr marL="0" indent="0"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</a:t>
            </a:r>
            <a:r>
              <a:rPr i="1" u="sng" dirty="0"/>
              <a:t>questionnaires available at:</a:t>
            </a:r>
          </a:p>
          <a:p>
            <a:pPr marL="0" indent="0"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</a:t>
            </a:r>
            <a:r>
              <a:rPr sz="2000" dirty="0"/>
              <a:t>https://mwiaviolencemanual.wordpress.com/2016/03/28/case-25/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582542" y="4797969"/>
            <a:ext cx="659126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604A7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https://mwiaviolencemanual.wordpress.com/</a:t>
            </a:r>
          </a:p>
        </p:txBody>
      </p:sp>
      <p:sp>
        <p:nvSpPr>
          <p:cNvPr id="166" name="Shape 166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69" name="Group 169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67" name="Shape 167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MWIA´s training module on violence</a:t>
              </a:r>
            </a:p>
          </p:txBody>
        </p:sp>
      </p:grpSp>
      <p:pic>
        <p:nvPicPr>
          <p:cNvPr id="170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336" y="5445223"/>
            <a:ext cx="1223361" cy="1245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2.png">
            <a:hlinkClick r:id="rId3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8747" y="2164003"/>
            <a:ext cx="7868686" cy="3024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Bildschirmpräsentation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melvin</dc:creator>
  <cp:lastModifiedBy>pfleide</cp:lastModifiedBy>
  <cp:revision>2</cp:revision>
  <dcterms:modified xsi:type="dcterms:W3CDTF">2017-01-04T17:04:42Z</dcterms:modified>
</cp:coreProperties>
</file>