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79" r:id="rId2"/>
    <p:sldId id="452" r:id="rId3"/>
    <p:sldId id="451" r:id="rId4"/>
    <p:sldId id="449" r:id="rId5"/>
    <p:sldId id="385" r:id="rId6"/>
    <p:sldId id="427" r:id="rId7"/>
  </p:sldIdLst>
  <p:sldSz cx="9144000" cy="6858000" type="screen4x3"/>
  <p:notesSz cx="6797675" cy="987266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201D"/>
    <a:srgbClr val="B520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255"/>
    <p:restoredTop sz="95109"/>
  </p:normalViewPr>
  <p:slideViewPr>
    <p:cSldViewPr>
      <p:cViewPr>
        <p:scale>
          <a:sx n="70" d="100"/>
          <a:sy n="70" d="100"/>
        </p:scale>
        <p:origin x="-798" y="4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0" d="100"/>
          <a:sy n="80" d="100"/>
        </p:scale>
        <p:origin x="1230" y="-16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3633"/>
          </a:xfrm>
          <a:prstGeom prst="rect">
            <a:avLst/>
          </a:prstGeom>
        </p:spPr>
        <p:txBody>
          <a:bodyPr vert="horz" lIns="91440" tIns="45720" rIns="91440" bIns="45720" rtlCol="0"/>
          <a:lstStyle>
            <a:lvl1pPr algn="r">
              <a:defRPr sz="1200"/>
            </a:lvl1pPr>
          </a:lstStyle>
          <a:p>
            <a:fld id="{1A3E1873-746B-4F88-B6D2-4B9F8B4A8235}" type="datetimeFigureOut">
              <a:rPr lang="de-DE" smtClean="0"/>
              <a:t>02.04.2017</a:t>
            </a:fld>
            <a:endParaRPr lang="de-DE"/>
          </a:p>
        </p:txBody>
      </p:sp>
      <p:sp>
        <p:nvSpPr>
          <p:cNvPr id="4" name="Folienbildplatzhalter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689515"/>
            <a:ext cx="5438140" cy="4442698"/>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377316"/>
            <a:ext cx="2945659" cy="493633"/>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377316"/>
            <a:ext cx="2945659" cy="493633"/>
          </a:xfrm>
          <a:prstGeom prst="rect">
            <a:avLst/>
          </a:prstGeom>
        </p:spPr>
        <p:txBody>
          <a:bodyPr vert="horz" lIns="91440" tIns="45720" rIns="91440" bIns="45720" rtlCol="0" anchor="b"/>
          <a:lstStyle>
            <a:lvl1pPr algn="r">
              <a:defRPr sz="1200"/>
            </a:lvl1pPr>
          </a:lstStyle>
          <a:p>
            <a:fld id="{8913DD8D-F396-4DC3-A1B4-131E79D26293}" type="slidenum">
              <a:rPr lang="de-DE" smtClean="0"/>
              <a:t>‹Nr.›</a:t>
            </a:fld>
            <a:endParaRPr lang="de-DE"/>
          </a:p>
        </p:txBody>
      </p:sp>
    </p:spTree>
    <p:extLst>
      <p:ext uri="{BB962C8B-B14F-4D97-AF65-F5344CB8AC3E}">
        <p14:creationId xmlns:p14="http://schemas.microsoft.com/office/powerpoint/2010/main" val="1960906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0C2EFD6D-DAD3-4709-986D-24AEF628994D}" type="datetimeFigureOut">
              <a:rPr lang="de-DE" smtClean="0"/>
              <a:t>02.04.2017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66840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C2EFD6D-DAD3-4709-986D-24AEF628994D}" type="datetimeFigureOut">
              <a:rPr lang="de-DE" smtClean="0"/>
              <a:t>02.04.2017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211773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0C2EFD6D-DAD3-4709-986D-24AEF628994D}" type="datetimeFigureOut">
              <a:rPr lang="de-DE" smtClean="0"/>
              <a:t>02.04.2017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240415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0C2EFD6D-DAD3-4709-986D-24AEF628994D}" type="datetimeFigureOut">
              <a:rPr lang="de-DE" smtClean="0"/>
              <a:t>02.04.2017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449189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0C2EFD6D-DAD3-4709-986D-24AEF628994D}" type="datetimeFigureOut">
              <a:rPr lang="de-DE" smtClean="0"/>
              <a:t>02.04.2017</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4176438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0C2EFD6D-DAD3-4709-986D-24AEF628994D}" type="datetimeFigureOut">
              <a:rPr lang="de-DE" smtClean="0"/>
              <a:t>02.04.2017</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357651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C2EFD6D-DAD3-4709-986D-24AEF628994D}" type="datetimeFigureOut">
              <a:rPr lang="de-DE" smtClean="0"/>
              <a:t>02.04.2017</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676289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0C2EFD6D-DAD3-4709-986D-24AEF628994D}" type="datetimeFigureOut">
              <a:rPr lang="de-DE" smtClean="0"/>
              <a:t>02.04.2017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1904495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0C2EFD6D-DAD3-4709-986D-24AEF628994D}" type="datetimeFigureOut">
              <a:rPr lang="de-DE" smtClean="0"/>
              <a:t>02.04.2017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619857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C2EFD6D-DAD3-4709-986D-24AEF628994D}" type="datetimeFigureOut">
              <a:rPr lang="de-DE" smtClean="0"/>
              <a:t>02.04.2017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911668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C2EFD6D-DAD3-4709-986D-24AEF628994D}" type="datetimeFigureOut">
              <a:rPr lang="de-DE" smtClean="0"/>
              <a:t>02.04.2017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643961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2EFD6D-DAD3-4709-986D-24AEF628994D}" type="datetimeFigureOut">
              <a:rPr lang="de-DE" smtClean="0"/>
              <a:t>02.04.2017</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062E1E-6C42-4AFB-A2C9-1BEA6B5208E8}" type="slidenum">
              <a:rPr lang="de-DE" smtClean="0"/>
              <a:t>‹Nr.›</a:t>
            </a:fld>
            <a:endParaRPr lang="de-DE"/>
          </a:p>
        </p:txBody>
      </p:sp>
    </p:spTree>
    <p:extLst>
      <p:ext uri="{BB962C8B-B14F-4D97-AF65-F5344CB8AC3E}">
        <p14:creationId xmlns:p14="http://schemas.microsoft.com/office/powerpoint/2010/main" val="12737226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mwiaviolencemanual.wordpress.com/"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p:cNvSpPr>
            <a:spLocks noChangeArrowheads="1"/>
          </p:cNvSpPr>
          <p:nvPr/>
        </p:nvSpPr>
        <p:spPr bwMode="auto">
          <a:xfrm>
            <a:off x="206151" y="1196752"/>
            <a:ext cx="8731697" cy="5847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2857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1244600" algn="l"/>
              </a:tabLst>
              <a:defRPr>
                <a:solidFill>
                  <a:schemeClr val="tx1"/>
                </a:solidFill>
                <a:latin typeface="Calibri" pitchFamily="34" charset="0"/>
                <a:cs typeface="Arial" pitchFamily="34" charset="0"/>
              </a:defRPr>
            </a:lvl1pPr>
            <a:lvl2pPr>
              <a:tabLst>
                <a:tab pos="1244600" algn="l"/>
              </a:tabLst>
              <a:defRPr>
                <a:solidFill>
                  <a:schemeClr val="tx1"/>
                </a:solidFill>
                <a:latin typeface="Calibri" pitchFamily="34" charset="0"/>
                <a:cs typeface="Arial" pitchFamily="34" charset="0"/>
              </a:defRPr>
            </a:lvl2pPr>
            <a:lvl3pPr>
              <a:tabLst>
                <a:tab pos="1244600" algn="l"/>
              </a:tabLst>
              <a:defRPr>
                <a:solidFill>
                  <a:schemeClr val="tx1"/>
                </a:solidFill>
                <a:latin typeface="Calibri" pitchFamily="34" charset="0"/>
                <a:cs typeface="Arial" pitchFamily="34" charset="0"/>
              </a:defRPr>
            </a:lvl3pPr>
            <a:lvl4pPr>
              <a:tabLst>
                <a:tab pos="1244600" algn="l"/>
              </a:tabLst>
              <a:defRPr>
                <a:solidFill>
                  <a:schemeClr val="tx1"/>
                </a:solidFill>
                <a:latin typeface="Calibri" pitchFamily="34" charset="0"/>
                <a:cs typeface="Arial" pitchFamily="34" charset="0"/>
              </a:defRPr>
            </a:lvl4pPr>
            <a:lvl5pPr>
              <a:tabLst>
                <a:tab pos="1244600" algn="l"/>
              </a:tabLst>
              <a:defRPr>
                <a:solidFill>
                  <a:schemeClr val="tx1"/>
                </a:solidFill>
                <a:latin typeface="Calibri" pitchFamily="34" charset="0"/>
                <a:cs typeface="Arial" pitchFamily="34" charset="0"/>
              </a:defRPr>
            </a:lvl5pPr>
            <a:lvl6pPr fontAlgn="base">
              <a:spcBef>
                <a:spcPct val="0"/>
              </a:spcBef>
              <a:spcAft>
                <a:spcPct val="0"/>
              </a:spcAft>
              <a:tabLst>
                <a:tab pos="1244600" algn="l"/>
              </a:tabLst>
              <a:defRPr>
                <a:solidFill>
                  <a:schemeClr val="tx1"/>
                </a:solidFill>
                <a:latin typeface="Calibri" pitchFamily="34" charset="0"/>
                <a:cs typeface="Arial" pitchFamily="34" charset="0"/>
              </a:defRPr>
            </a:lvl6pPr>
            <a:lvl7pPr fontAlgn="base">
              <a:spcBef>
                <a:spcPct val="0"/>
              </a:spcBef>
              <a:spcAft>
                <a:spcPct val="0"/>
              </a:spcAft>
              <a:tabLst>
                <a:tab pos="1244600" algn="l"/>
              </a:tabLst>
              <a:defRPr>
                <a:solidFill>
                  <a:schemeClr val="tx1"/>
                </a:solidFill>
                <a:latin typeface="Calibri" pitchFamily="34" charset="0"/>
                <a:cs typeface="Arial" pitchFamily="34" charset="0"/>
              </a:defRPr>
            </a:lvl7pPr>
            <a:lvl8pPr fontAlgn="base">
              <a:spcBef>
                <a:spcPct val="0"/>
              </a:spcBef>
              <a:spcAft>
                <a:spcPct val="0"/>
              </a:spcAft>
              <a:tabLst>
                <a:tab pos="1244600" algn="l"/>
              </a:tabLst>
              <a:defRPr>
                <a:solidFill>
                  <a:schemeClr val="tx1"/>
                </a:solidFill>
                <a:latin typeface="Calibri" pitchFamily="34" charset="0"/>
                <a:cs typeface="Arial" pitchFamily="34" charset="0"/>
              </a:defRPr>
            </a:lvl8pPr>
            <a:lvl9pPr fontAlgn="base">
              <a:spcBef>
                <a:spcPct val="0"/>
              </a:spcBef>
              <a:spcAft>
                <a:spcPct val="0"/>
              </a:spcAft>
              <a:tabLst>
                <a:tab pos="1244600" algn="l"/>
              </a:tabLst>
              <a:defRPr>
                <a:solidFill>
                  <a:schemeClr val="tx1"/>
                </a:solidFill>
                <a:latin typeface="Calibri" pitchFamily="34" charset="0"/>
                <a:cs typeface="Arial" pitchFamily="34" charset="0"/>
              </a:defRPr>
            </a:lvl9pPr>
          </a:lstStyle>
          <a:p>
            <a:pPr algn="ctr"/>
            <a:r>
              <a:rPr lang="en-US" sz="3200" b="1" dirty="0" smtClean="0">
                <a:solidFill>
                  <a:schemeClr val="accent5">
                    <a:lumMod val="50000"/>
                  </a:schemeClr>
                </a:solidFill>
              </a:rPr>
              <a:t>Case 23 for teaching package on domestic violence</a:t>
            </a:r>
            <a:endParaRPr lang="de-DE" sz="2900" b="1" dirty="0">
              <a:solidFill>
                <a:schemeClr val="accent5">
                  <a:lumMod val="50000"/>
                </a:schemeClr>
              </a:solidFill>
              <a:latin typeface="Arial" panose="020B0604020202020204" pitchFamily="34" charset="0"/>
            </a:endParaRPr>
          </a:p>
        </p:txBody>
      </p:sp>
      <p:sp>
        <p:nvSpPr>
          <p:cNvPr id="12" name="Rechteck 11"/>
          <p:cNvSpPr/>
          <p:nvPr/>
        </p:nvSpPr>
        <p:spPr>
          <a:xfrm>
            <a:off x="777891" y="3212976"/>
            <a:ext cx="8155996" cy="461665"/>
          </a:xfrm>
          <a:prstGeom prst="rect">
            <a:avLst/>
          </a:prstGeom>
        </p:spPr>
        <p:txBody>
          <a:bodyPr wrap="square">
            <a:spAutoFit/>
          </a:bodyPr>
          <a:lstStyle/>
          <a:p>
            <a:pPr algn="ctr"/>
            <a:r>
              <a:rPr lang="en-US" sz="2400" b="1" i="1" dirty="0" smtClean="0">
                <a:solidFill>
                  <a:srgbClr val="002060"/>
                </a:solidFill>
                <a:latin typeface="Arial" pitchFamily="34" charset="0"/>
                <a:ea typeface="Tahoma" pitchFamily="34" charset="0"/>
                <a:cs typeface="Arial" pitchFamily="34" charset="0"/>
              </a:rPr>
              <a:t>Name of presenter and institution</a:t>
            </a:r>
          </a:p>
        </p:txBody>
      </p:sp>
      <p:sp>
        <p:nvSpPr>
          <p:cNvPr id="11" name="Rectangle 16"/>
          <p:cNvSpPr>
            <a:spLocks noChangeArrowheads="1"/>
          </p:cNvSpPr>
          <p:nvPr/>
        </p:nvSpPr>
        <p:spPr bwMode="auto">
          <a:xfrm>
            <a:off x="31090" y="6381328"/>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10"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7455" y="5358620"/>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14" name="Rechteck 13"/>
          <p:cNvSpPr/>
          <p:nvPr/>
        </p:nvSpPr>
        <p:spPr>
          <a:xfrm>
            <a:off x="0"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3200" b="1" dirty="0">
              <a:solidFill>
                <a:schemeClr val="accent4">
                  <a:lumMod val="20000"/>
                  <a:lumOff val="8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30305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p:cNvSpPr>
            <a:spLocks noChangeArrowheads="1"/>
          </p:cNvSpPr>
          <p:nvPr/>
        </p:nvSpPr>
        <p:spPr bwMode="auto">
          <a:xfrm>
            <a:off x="322353" y="2084174"/>
            <a:ext cx="8499294" cy="646331"/>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2857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1244600" algn="l"/>
              </a:tabLst>
              <a:defRPr>
                <a:solidFill>
                  <a:schemeClr val="tx1"/>
                </a:solidFill>
                <a:latin typeface="Calibri" pitchFamily="34" charset="0"/>
                <a:cs typeface="Arial" pitchFamily="34" charset="0"/>
              </a:defRPr>
            </a:lvl1pPr>
            <a:lvl2pPr>
              <a:tabLst>
                <a:tab pos="1244600" algn="l"/>
              </a:tabLst>
              <a:defRPr>
                <a:solidFill>
                  <a:schemeClr val="tx1"/>
                </a:solidFill>
                <a:latin typeface="Calibri" pitchFamily="34" charset="0"/>
                <a:cs typeface="Arial" pitchFamily="34" charset="0"/>
              </a:defRPr>
            </a:lvl2pPr>
            <a:lvl3pPr>
              <a:tabLst>
                <a:tab pos="1244600" algn="l"/>
              </a:tabLst>
              <a:defRPr>
                <a:solidFill>
                  <a:schemeClr val="tx1"/>
                </a:solidFill>
                <a:latin typeface="Calibri" pitchFamily="34" charset="0"/>
                <a:cs typeface="Arial" pitchFamily="34" charset="0"/>
              </a:defRPr>
            </a:lvl3pPr>
            <a:lvl4pPr>
              <a:tabLst>
                <a:tab pos="1244600" algn="l"/>
              </a:tabLst>
              <a:defRPr>
                <a:solidFill>
                  <a:schemeClr val="tx1"/>
                </a:solidFill>
                <a:latin typeface="Calibri" pitchFamily="34" charset="0"/>
                <a:cs typeface="Arial" pitchFamily="34" charset="0"/>
              </a:defRPr>
            </a:lvl4pPr>
            <a:lvl5pPr>
              <a:tabLst>
                <a:tab pos="1244600" algn="l"/>
              </a:tabLst>
              <a:defRPr>
                <a:solidFill>
                  <a:schemeClr val="tx1"/>
                </a:solidFill>
                <a:latin typeface="Calibri" pitchFamily="34" charset="0"/>
                <a:cs typeface="Arial" pitchFamily="34" charset="0"/>
              </a:defRPr>
            </a:lvl5pPr>
            <a:lvl6pPr fontAlgn="base">
              <a:spcBef>
                <a:spcPct val="0"/>
              </a:spcBef>
              <a:spcAft>
                <a:spcPct val="0"/>
              </a:spcAft>
              <a:tabLst>
                <a:tab pos="1244600" algn="l"/>
              </a:tabLst>
              <a:defRPr>
                <a:solidFill>
                  <a:schemeClr val="tx1"/>
                </a:solidFill>
                <a:latin typeface="Calibri" pitchFamily="34" charset="0"/>
                <a:cs typeface="Arial" pitchFamily="34" charset="0"/>
              </a:defRPr>
            </a:lvl6pPr>
            <a:lvl7pPr fontAlgn="base">
              <a:spcBef>
                <a:spcPct val="0"/>
              </a:spcBef>
              <a:spcAft>
                <a:spcPct val="0"/>
              </a:spcAft>
              <a:tabLst>
                <a:tab pos="1244600" algn="l"/>
              </a:tabLst>
              <a:defRPr>
                <a:solidFill>
                  <a:schemeClr val="tx1"/>
                </a:solidFill>
                <a:latin typeface="Calibri" pitchFamily="34" charset="0"/>
                <a:cs typeface="Arial" pitchFamily="34" charset="0"/>
              </a:defRPr>
            </a:lvl7pPr>
            <a:lvl8pPr fontAlgn="base">
              <a:spcBef>
                <a:spcPct val="0"/>
              </a:spcBef>
              <a:spcAft>
                <a:spcPct val="0"/>
              </a:spcAft>
              <a:tabLst>
                <a:tab pos="1244600" algn="l"/>
              </a:tabLst>
              <a:defRPr>
                <a:solidFill>
                  <a:schemeClr val="tx1"/>
                </a:solidFill>
                <a:latin typeface="Calibri" pitchFamily="34" charset="0"/>
                <a:cs typeface="Arial" pitchFamily="34" charset="0"/>
              </a:defRPr>
            </a:lvl8pPr>
            <a:lvl9pPr fontAlgn="base">
              <a:spcBef>
                <a:spcPct val="0"/>
              </a:spcBef>
              <a:spcAft>
                <a:spcPct val="0"/>
              </a:spcAft>
              <a:tabLst>
                <a:tab pos="1244600" algn="l"/>
              </a:tabLst>
              <a:defRPr>
                <a:solidFill>
                  <a:schemeClr val="tx1"/>
                </a:solidFill>
                <a:latin typeface="Calibri" pitchFamily="34" charset="0"/>
                <a:cs typeface="Arial" pitchFamily="34" charset="0"/>
              </a:defRPr>
            </a:lvl9pPr>
          </a:lstStyle>
          <a:p>
            <a:pPr algn="ctr"/>
            <a:r>
              <a:rPr lang="en-US" sz="3600" b="1" dirty="0">
                <a:solidFill>
                  <a:schemeClr val="accent5">
                    <a:lumMod val="50000"/>
                  </a:schemeClr>
                </a:solidFill>
              </a:rPr>
              <a:t>Intimate partner violence in Nigeria</a:t>
            </a:r>
            <a:endParaRPr lang="de-DE" sz="3600" b="1" dirty="0">
              <a:solidFill>
                <a:schemeClr val="accent5">
                  <a:lumMod val="50000"/>
                </a:schemeClr>
              </a:solidFill>
              <a:latin typeface="Arial" panose="020B0604020202020204" pitchFamily="34" charset="0"/>
            </a:endParaRPr>
          </a:p>
        </p:txBody>
      </p:sp>
      <p:sp>
        <p:nvSpPr>
          <p:cNvPr id="11" name="Rectangle 16"/>
          <p:cNvSpPr>
            <a:spLocks noChangeArrowheads="1"/>
          </p:cNvSpPr>
          <p:nvPr/>
        </p:nvSpPr>
        <p:spPr bwMode="auto">
          <a:xfrm>
            <a:off x="31090" y="6381328"/>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10"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7455" y="5358620"/>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14" name="Rechteck 13"/>
          <p:cNvSpPr/>
          <p:nvPr/>
        </p:nvSpPr>
        <p:spPr>
          <a:xfrm>
            <a:off x="0"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3200" b="1" dirty="0">
              <a:solidFill>
                <a:schemeClr val="accent4">
                  <a:lumMod val="20000"/>
                  <a:lumOff val="8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78796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315227"/>
            <a:ext cx="8229600" cy="4525963"/>
          </a:xfrm>
        </p:spPr>
        <p:txBody>
          <a:bodyPr/>
          <a:lstStyle/>
          <a:p>
            <a:r>
              <a:rPr lang="en-GB" dirty="0"/>
              <a:t>Intimate partner violence can lead to any form even life threatening injuries</a:t>
            </a:r>
          </a:p>
        </p:txBody>
      </p:sp>
      <p:sp>
        <p:nvSpPr>
          <p:cNvPr id="4" name="Rechteck 13"/>
          <p:cNvSpPr/>
          <p:nvPr/>
        </p:nvSpPr>
        <p:spPr>
          <a:xfrm>
            <a:off x="15988"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b="1" dirty="0" smtClean="0">
                <a:solidFill>
                  <a:srgbClr val="002060"/>
                </a:solidFill>
                <a:latin typeface="Arial" panose="020B0604020202020204" pitchFamily="34" charset="0"/>
                <a:cs typeface="Arial" panose="020B0604020202020204" pitchFamily="34" charset="0"/>
              </a:rPr>
              <a:t>Aims and objectives</a:t>
            </a:r>
            <a:endParaRPr lang="de-DE" sz="3200" b="1" dirty="0">
              <a:solidFill>
                <a:srgbClr val="002060"/>
              </a:solidFill>
              <a:latin typeface="Arial" panose="020B0604020202020204" pitchFamily="34" charset="0"/>
              <a:cs typeface="Arial" panose="020B0604020202020204" pitchFamily="34" charset="0"/>
            </a:endParaRPr>
          </a:p>
        </p:txBody>
      </p:sp>
      <p:sp>
        <p:nvSpPr>
          <p:cNvPr id="5"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6"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79776" y="5503507"/>
            <a:ext cx="1223360" cy="1245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4592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13"/>
          <p:cNvSpPr/>
          <p:nvPr/>
        </p:nvSpPr>
        <p:spPr>
          <a:xfrm>
            <a:off x="0" y="-8565"/>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b="1" dirty="0" smtClean="0">
                <a:solidFill>
                  <a:srgbClr val="002060"/>
                </a:solidFill>
                <a:latin typeface="Arial" panose="020B0604020202020204" pitchFamily="34" charset="0"/>
                <a:cs typeface="Arial" panose="020B0604020202020204" pitchFamily="34" charset="0"/>
              </a:rPr>
              <a:t>Case details</a:t>
            </a:r>
            <a:endParaRPr lang="de-DE" sz="3200" b="1" dirty="0">
              <a:solidFill>
                <a:srgbClr val="002060"/>
              </a:solidFill>
              <a:latin typeface="Arial" panose="020B0604020202020204" pitchFamily="34" charset="0"/>
              <a:cs typeface="Arial" panose="020B0604020202020204" pitchFamily="34" charset="0"/>
            </a:endParaRPr>
          </a:p>
        </p:txBody>
      </p:sp>
      <p:sp>
        <p:nvSpPr>
          <p:cNvPr id="5"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6"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79776" y="5503507"/>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noChangeArrowheads="1"/>
          </p:cNvSpPr>
          <p:nvPr>
            <p:ph idx="1"/>
          </p:nvPr>
        </p:nvSpPr>
        <p:spPr bwMode="auto">
          <a:xfrm>
            <a:off x="76672" y="738405"/>
            <a:ext cx="8956787"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2400" dirty="0">
                <a:latin typeface="Arial" panose="020B0604020202020204" pitchFamily="34" charset="0"/>
              </a:rPr>
              <a:t>A twenty-two year old single woman was living with her parents. Six years ago, while still a teenager, she had a child out of wedlock</a:t>
            </a:r>
            <a:r>
              <a:rPr lang="en-US" altLang="en-US" sz="2400" dirty="0" smtClean="0">
                <a:latin typeface="Arial" panose="020B0604020202020204" pitchFamily="34" charset="0"/>
              </a:rPr>
              <a:t>. She </a:t>
            </a:r>
            <a:r>
              <a:rPr lang="en-US" altLang="en-US" sz="2400" dirty="0">
                <a:latin typeface="Arial" panose="020B0604020202020204" pitchFamily="34" charset="0"/>
              </a:rPr>
              <a:t>decided to have the baby although the father of the child wanted an abortion</a:t>
            </a:r>
            <a:r>
              <a:rPr lang="en-US" altLang="en-US" sz="2400" dirty="0" smtClean="0">
                <a:latin typeface="Arial" panose="020B0604020202020204" pitchFamily="34" charset="0"/>
              </a:rPr>
              <a:t>.</a:t>
            </a:r>
          </a:p>
          <a:p>
            <a:pPr eaLnBrk="0" fontAlgn="base" hangingPunct="0">
              <a:spcBef>
                <a:spcPct val="0"/>
              </a:spcBef>
              <a:spcAft>
                <a:spcPct val="0"/>
              </a:spcAft>
            </a:pPr>
            <a:r>
              <a:rPr lang="en-US" altLang="en-US" sz="2400" dirty="0" smtClean="0">
                <a:latin typeface="Arial" panose="020B0604020202020204" pitchFamily="34" charset="0"/>
              </a:rPr>
              <a:t>One </a:t>
            </a:r>
            <a:r>
              <a:rPr lang="en-US" altLang="en-US" sz="2400" dirty="0">
                <a:latin typeface="Arial" panose="020B0604020202020204" pitchFamily="34" charset="0"/>
              </a:rPr>
              <a:t>day she went to visit the father of her child; he inflicted an injury on her vulva with a sharp object</a:t>
            </a:r>
            <a:r>
              <a:rPr lang="en-US" altLang="en-US" sz="2400" dirty="0" smtClean="0">
                <a:latin typeface="Arial" panose="020B0604020202020204" pitchFamily="34" charset="0"/>
              </a:rPr>
              <a:t>. When </a:t>
            </a:r>
            <a:r>
              <a:rPr lang="en-US" altLang="en-US" sz="2400" dirty="0">
                <a:latin typeface="Arial" panose="020B0604020202020204" pitchFamily="34" charset="0"/>
              </a:rPr>
              <a:t>she went back home, said nothing to his mother even though she had noticed that the girl was walking with difficulty</a:t>
            </a:r>
            <a:r>
              <a:rPr lang="en-US" altLang="en-US" sz="2400" dirty="0" smtClean="0">
                <a:latin typeface="Arial" panose="020B0604020202020204" pitchFamily="34" charset="0"/>
              </a:rPr>
              <a:t>.</a:t>
            </a:r>
          </a:p>
          <a:p>
            <a:pPr eaLnBrk="0" fontAlgn="base" hangingPunct="0">
              <a:spcBef>
                <a:spcPct val="0"/>
              </a:spcBef>
              <a:spcAft>
                <a:spcPct val="0"/>
              </a:spcAft>
            </a:pPr>
            <a:r>
              <a:rPr lang="en-US" altLang="en-US" sz="2400" dirty="0" smtClean="0">
                <a:latin typeface="Arial" panose="020B0604020202020204" pitchFamily="34" charset="0"/>
              </a:rPr>
              <a:t>The </a:t>
            </a:r>
            <a:r>
              <a:rPr lang="en-US" altLang="en-US" sz="2400" dirty="0">
                <a:latin typeface="Arial" panose="020B0604020202020204" pitchFamily="34" charset="0"/>
              </a:rPr>
              <a:t>wound caused a major hemorrhage for which she was hospitalized and had to transfuse </a:t>
            </a:r>
            <a:r>
              <a:rPr lang="en-US" altLang="en-US" sz="2400" dirty="0" smtClean="0">
                <a:latin typeface="Arial" panose="020B0604020202020204" pitchFamily="34" charset="0"/>
              </a:rPr>
              <a:t>blood. A </a:t>
            </a:r>
            <a:r>
              <a:rPr lang="en-US" altLang="en-US" sz="2400" dirty="0">
                <a:latin typeface="Arial" panose="020B0604020202020204" pitchFamily="34" charset="0"/>
              </a:rPr>
              <a:t>detailed history, obtained at this point, revealed that she was beaten up by the father of her child who also inflicted an injury on her four days prior to </a:t>
            </a:r>
            <a:r>
              <a:rPr lang="en-US" altLang="en-US" sz="2400" dirty="0" smtClean="0">
                <a:latin typeface="Arial" panose="020B0604020202020204" pitchFamily="34" charset="0"/>
              </a:rPr>
              <a:t>presentation.</a:t>
            </a:r>
          </a:p>
          <a:p>
            <a:pPr eaLnBrk="0" fontAlgn="base" hangingPunct="0">
              <a:spcBef>
                <a:spcPct val="0"/>
              </a:spcBef>
              <a:spcAft>
                <a:spcPct val="0"/>
              </a:spcAft>
            </a:pPr>
            <a:r>
              <a:rPr lang="en-US" altLang="en-US" sz="2400" dirty="0" smtClean="0">
                <a:latin typeface="Arial" panose="020B0604020202020204" pitchFamily="34" charset="0"/>
              </a:rPr>
              <a:t>She </a:t>
            </a:r>
            <a:r>
              <a:rPr lang="en-US" altLang="en-US" sz="2400" dirty="0">
                <a:latin typeface="Arial" panose="020B0604020202020204" pitchFamily="34" charset="0"/>
              </a:rPr>
              <a:t>was discharged home on the four days later </a:t>
            </a:r>
            <a:r>
              <a:rPr lang="en-US" altLang="en-US" sz="2400" dirty="0" smtClean="0">
                <a:latin typeface="Arial" panose="020B0604020202020204" pitchFamily="34" charset="0"/>
              </a:rPr>
              <a:t/>
            </a:r>
            <a:br>
              <a:rPr lang="en-US" altLang="en-US" sz="2400" dirty="0" smtClean="0">
                <a:latin typeface="Arial" panose="020B0604020202020204" pitchFamily="34" charset="0"/>
              </a:rPr>
            </a:br>
            <a:r>
              <a:rPr lang="en-US" altLang="en-US" sz="2400" dirty="0" smtClean="0">
                <a:latin typeface="Arial" panose="020B0604020202020204" pitchFamily="34" charset="0"/>
              </a:rPr>
              <a:t>and </a:t>
            </a:r>
            <a:r>
              <a:rPr lang="en-US" altLang="en-US" sz="2400" dirty="0">
                <a:latin typeface="Arial" panose="020B0604020202020204" pitchFamily="34" charset="0"/>
              </a:rPr>
              <a:t>her father paid her hospital bills.</a:t>
            </a:r>
            <a:endParaRPr kumimoji="0" lang="en-US" altLang="en-US" sz="24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20387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sp>
        <p:nvSpPr>
          <p:cNvPr id="4" name="Rechteck 3"/>
          <p:cNvSpPr/>
          <p:nvPr/>
        </p:nvSpPr>
        <p:spPr>
          <a:xfrm>
            <a:off x="-8484" y="0"/>
            <a:ext cx="9152484"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de-DE" sz="3600" b="1" dirty="0" smtClean="0">
                <a:solidFill>
                  <a:srgbClr val="002060"/>
                </a:solidFill>
                <a:latin typeface="Arial" pitchFamily="34" charset="0"/>
                <a:cs typeface="Arial" pitchFamily="34" charset="0"/>
              </a:rPr>
              <a:t>Learning points</a:t>
            </a:r>
            <a:endParaRPr lang="de-DE" sz="3600" b="1" dirty="0">
              <a:solidFill>
                <a:srgbClr val="002060"/>
              </a:solidFill>
              <a:latin typeface="Arial" pitchFamily="34" charset="0"/>
              <a:cs typeface="Arial" pitchFamily="34" charset="0"/>
            </a:endParaRPr>
          </a:p>
        </p:txBody>
      </p:sp>
      <p:pic>
        <p:nvPicPr>
          <p:cNvPr id="8"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7455" y="5358620"/>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36818" y="1028110"/>
            <a:ext cx="9036496" cy="5410848"/>
          </a:xfrm>
        </p:spPr>
        <p:txBody>
          <a:bodyPr>
            <a:normAutofit fontScale="85000" lnSpcReduction="20000"/>
          </a:bodyPr>
          <a:lstStyle/>
          <a:p>
            <a:pPr marL="514350" indent="-514350">
              <a:buFont typeface="+mj-lt"/>
              <a:buAutoNum type="arabicPeriod"/>
            </a:pPr>
            <a:r>
              <a:rPr lang="en-GB" dirty="0" smtClean="0"/>
              <a:t>Sometimes much probing has to be done as most women who experience violence from an intimate partner conceal it especially in developing countries for fear of loss of the partner.</a:t>
            </a:r>
          </a:p>
          <a:p>
            <a:pPr marL="514350" indent="-514350">
              <a:buFont typeface="+mj-lt"/>
              <a:buAutoNum type="arabicPeriod"/>
            </a:pPr>
            <a:r>
              <a:rPr lang="en-GB" dirty="0" smtClean="0"/>
              <a:t>Cultural norms and beliefs may play a role in intimate partner violence as some cultures see violence of a woman by her husband as a result of disobedience on the part of the woman. Therefore the women might feel guilty and do not want to tell anyone about the incident because they might fear further punishment. </a:t>
            </a:r>
          </a:p>
          <a:p>
            <a:pPr marL="514350" indent="-514350">
              <a:buFont typeface="+mj-lt"/>
              <a:buAutoNum type="arabicPeriod"/>
            </a:pPr>
            <a:r>
              <a:rPr lang="en-GB" dirty="0" smtClean="0"/>
              <a:t>There should be a high index of suspicion of intimate partner violence in any woman presenting with injuries in the external female genitalia not caused by </a:t>
            </a:r>
            <a:r>
              <a:rPr lang="en-GB" dirty="0" smtClean="0"/>
              <a:t/>
            </a:r>
            <a:br>
              <a:rPr lang="en-GB" dirty="0" smtClean="0"/>
            </a:br>
            <a:r>
              <a:rPr lang="en-GB" dirty="0" smtClean="0"/>
              <a:t>delivery</a:t>
            </a:r>
            <a:r>
              <a:rPr lang="en-GB" dirty="0" smtClean="0"/>
              <a:t>, and accidents.</a:t>
            </a:r>
          </a:p>
          <a:p>
            <a:pPr marL="514350" indent="-514350">
              <a:buFont typeface="+mj-lt"/>
              <a:buAutoNum type="arabicPeriod"/>
            </a:pPr>
            <a:endParaRPr lang="en-GB" altLang="en-US" dirty="0" smtClean="0">
              <a:latin typeface="Arial" panose="020B0604020202020204" pitchFamily="34" charset="0"/>
            </a:endParaRPr>
          </a:p>
          <a:p>
            <a:pPr marL="514350" indent="-514350">
              <a:buFont typeface="+mj-lt"/>
              <a:buAutoNum type="arabicPeriod"/>
            </a:pPr>
            <a:endParaRPr lang="en-GB" dirty="0"/>
          </a:p>
        </p:txBody>
      </p:sp>
    </p:spTree>
    <p:extLst>
      <p:ext uri="{BB962C8B-B14F-4D97-AF65-F5344CB8AC3E}">
        <p14:creationId xmlns:p14="http://schemas.microsoft.com/office/powerpoint/2010/main" val="5923927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582543" y="4797969"/>
            <a:ext cx="6731330" cy="461665"/>
          </a:xfrm>
          <a:prstGeom prst="rect">
            <a:avLst/>
          </a:prstGeom>
        </p:spPr>
        <p:txBody>
          <a:bodyPr wrap="none">
            <a:spAutoFit/>
          </a:bodyPr>
          <a:lstStyle/>
          <a:p>
            <a:r>
              <a:rPr lang="de-DE" sz="2400" b="1" dirty="0" smtClean="0">
                <a:solidFill>
                  <a:schemeClr val="accent4">
                    <a:lumMod val="75000"/>
                  </a:schemeClr>
                </a:solidFill>
                <a:latin typeface="Arial" panose="020B0604020202020204" pitchFamily="34" charset="0"/>
                <a:cs typeface="Arial" panose="020B0604020202020204" pitchFamily="34" charset="0"/>
              </a:rPr>
              <a:t>https://mwiaviolencemanual.wordpress.com/</a:t>
            </a:r>
            <a:endParaRPr lang="de-DE" sz="2400" b="1" dirty="0">
              <a:solidFill>
                <a:schemeClr val="accent4">
                  <a:lumMod val="75000"/>
                </a:schemeClr>
              </a:solidFill>
              <a:latin typeface="Arial" panose="020B0604020202020204" pitchFamily="34" charset="0"/>
              <a:cs typeface="Arial" panose="020B0604020202020204" pitchFamily="34" charset="0"/>
            </a:endParaRPr>
          </a:p>
        </p:txBody>
      </p:sp>
      <p:sp>
        <p:nvSpPr>
          <p:cNvPr id="3" name="Rectangle 16"/>
          <p:cNvSpPr>
            <a:spLocks noChangeArrowheads="1"/>
          </p:cNvSpPr>
          <p:nvPr/>
        </p:nvSpPr>
        <p:spPr bwMode="auto">
          <a:xfrm>
            <a:off x="31090" y="6381328"/>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sp>
        <p:nvSpPr>
          <p:cNvPr id="4" name="Rechteck 3"/>
          <p:cNvSpPr/>
          <p:nvPr/>
        </p:nvSpPr>
        <p:spPr>
          <a:xfrm>
            <a:off x="0"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solidFill>
                  <a:srgbClr val="002060"/>
                </a:solidFill>
                <a:latin typeface="Arial" panose="020B0604020202020204" pitchFamily="34" charset="0"/>
                <a:cs typeface="Arial" panose="020B0604020202020204" pitchFamily="34" charset="0"/>
              </a:rPr>
              <a:t>MWIA´s training </a:t>
            </a:r>
            <a:r>
              <a:rPr lang="en-US" sz="3200" b="1" dirty="0">
                <a:solidFill>
                  <a:srgbClr val="002060"/>
                </a:solidFill>
                <a:latin typeface="Arial" panose="020B0604020202020204" pitchFamily="34" charset="0"/>
                <a:cs typeface="Arial" panose="020B0604020202020204" pitchFamily="34" charset="0"/>
              </a:rPr>
              <a:t>module on violence</a:t>
            </a:r>
            <a:endParaRPr lang="de-DE" sz="3200" b="1" dirty="0">
              <a:solidFill>
                <a:srgbClr val="002060"/>
              </a:solidFill>
              <a:latin typeface="Arial" panose="020B0604020202020204" pitchFamily="34" charset="0"/>
              <a:cs typeface="Arial" panose="020B0604020202020204" pitchFamily="34" charset="0"/>
            </a:endParaRPr>
          </a:p>
        </p:txBody>
      </p:sp>
      <p:pic>
        <p:nvPicPr>
          <p:cNvPr id="5"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6336" y="5445224"/>
            <a:ext cx="1223360" cy="12453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747" y="1268760"/>
            <a:ext cx="7868685"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1974635"/>
      </p:ext>
    </p:extLst>
  </p:cSld>
  <p:clrMapOvr>
    <a:masterClrMapping/>
  </p:clrMapOvr>
  <p:timing>
    <p:tnLst>
      <p:par>
        <p:cTn id="1" dur="indefinite" restart="never" nodeType="tmRoot"/>
      </p:par>
    </p:tn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314</Words>
  <Application>Microsoft Office PowerPoint</Application>
  <PresentationFormat>Bildschirmpräsentation (4:3)</PresentationFormat>
  <Paragraphs>16</Paragraphs>
  <Slides>6</Slides>
  <Notes>0</Notes>
  <HiddenSlides>0</HiddenSlides>
  <MMClips>0</MMClips>
  <ScaleCrop>false</ScaleCrop>
  <HeadingPairs>
    <vt:vector size="4" baseType="variant">
      <vt:variant>
        <vt:lpstr>Design</vt:lpstr>
      </vt:variant>
      <vt:variant>
        <vt:i4>1</vt:i4>
      </vt:variant>
      <vt:variant>
        <vt:lpstr>Folientitel</vt:lpstr>
      </vt:variant>
      <vt:variant>
        <vt:i4>6</vt:i4>
      </vt:variant>
    </vt:vector>
  </HeadingPairs>
  <TitlesOfParts>
    <vt:vector size="7" baseType="lpstr">
      <vt:lpstr>Larissa</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pfleide</dc:creator>
  <cp:lastModifiedBy>pfleide</cp:lastModifiedBy>
  <cp:revision>247</cp:revision>
  <cp:lastPrinted>2016-10-24T19:27:33Z</cp:lastPrinted>
  <dcterms:created xsi:type="dcterms:W3CDTF">2014-08-04T10:28:33Z</dcterms:created>
  <dcterms:modified xsi:type="dcterms:W3CDTF">2017-04-02T13:33:20Z</dcterms:modified>
</cp:coreProperties>
</file>