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9" r:id="rId2"/>
    <p:sldId id="452" r:id="rId3"/>
    <p:sldId id="451" r:id="rId4"/>
    <p:sldId id="449" r:id="rId5"/>
    <p:sldId id="453" r:id="rId6"/>
    <p:sldId id="455" r:id="rId7"/>
    <p:sldId id="385" r:id="rId8"/>
    <p:sldId id="456" r:id="rId9"/>
    <p:sldId id="427" r:id="rId10"/>
  </p:sldIdLst>
  <p:sldSz cx="9144000" cy="6858000" type="screen4x3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201D"/>
    <a:srgbClr val="B52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64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0" d="100"/>
          <a:sy n="80" d="100"/>
        </p:scale>
        <p:origin x="1230" y="-16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E1873-746B-4F88-B6D2-4B9F8B4A8235}" type="datetimeFigureOut">
              <a:rPr lang="de-DE" smtClean="0"/>
              <a:t>26.03.2017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3DD8D-F396-4DC3-A1B4-131E79D2629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906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26.03.2017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40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26.03.2017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177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26.03.2017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415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26.03.2017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189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26.03.2017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643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26.03.2017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65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26.03.2017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289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26.03.2017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4495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26.03.2017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85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26.03.2017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166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26.03.2017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396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EFD6D-DAD3-4709-986D-24AEF628994D}" type="datetimeFigureOut">
              <a:rPr lang="de-DE" smtClean="0"/>
              <a:t>26.03.2017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372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wiaviolencemanual.wordpres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206151" y="1196752"/>
            <a:ext cx="87316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</a:rPr>
              <a:t>Case 20 for teaching package on domestic violence</a:t>
            </a: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77891" y="3212976"/>
            <a:ext cx="81559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Name of presenter and institution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10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79512" y="1383605"/>
            <a:ext cx="8229600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 algn="ctr">
              <a:buNone/>
            </a:pPr>
            <a:r>
              <a:rPr lang="en-US" sz="2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Effectiveness of a Domestic Violence Perpetrator </a:t>
            </a:r>
            <a:r>
              <a:rPr lang="en-US" sz="2900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Programme</a:t>
            </a:r>
            <a:r>
              <a:rPr lang="en-US" sz="2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 (DVPP)</a:t>
            </a:r>
            <a:endParaRPr lang="de-DE" sz="2900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899592" y="4135593"/>
            <a:ext cx="80195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Acknowledgment: 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case has been adapted from cases from the UK </a:t>
            </a:r>
            <a: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charity Respect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with their kind permission.</a:t>
            </a:r>
            <a:endParaRPr lang="de-DE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55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6" y="1268760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show the effectiveness of a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domestic violence perpetrator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stopping domestic violence at its source, by changing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managing the risk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perpetrators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show the impact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of domestic violence on children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59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-8565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179512" y="863183"/>
            <a:ext cx="8784976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latin typeface="Arial" panose="020B0604020202020204" pitchFamily="34" charset="0"/>
              </a:rPr>
              <a:t>Jason rang the Respect helpline </a:t>
            </a:r>
            <a:r>
              <a:rPr lang="en-US" altLang="en-US" sz="2400" dirty="0" smtClean="0">
                <a:latin typeface="Arial" panose="020B0604020202020204" pitchFamily="34" charset="0"/>
              </a:rPr>
              <a:t>after a violent incident, </a:t>
            </a:r>
            <a:r>
              <a:rPr lang="en-US" altLang="en-US" sz="2400" dirty="0">
                <a:latin typeface="Arial" panose="020B0604020202020204" pitchFamily="34" charset="0"/>
              </a:rPr>
              <a:t>causing bruising to her face and a sprained </a:t>
            </a:r>
            <a:r>
              <a:rPr lang="en-US" altLang="en-US" sz="2400" dirty="0" smtClean="0">
                <a:latin typeface="Arial" panose="020B0604020202020204" pitchFamily="34" charset="0"/>
              </a:rPr>
              <a:t>wrist</a:t>
            </a:r>
            <a:endParaRPr lang="en-US" altLang="en-US" sz="2400" dirty="0" smtClean="0"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 smtClean="0">
                <a:latin typeface="Arial" panose="020B0604020202020204" pitchFamily="34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Jason </a:t>
            </a:r>
            <a:r>
              <a:rPr lang="en-US" altLang="en-US" sz="2400" dirty="0">
                <a:latin typeface="Arial" panose="020B0604020202020204" pitchFamily="34" charset="0"/>
              </a:rPr>
              <a:t>had been violent </a:t>
            </a:r>
            <a:r>
              <a:rPr lang="en-US" altLang="en-US" sz="2400" dirty="0" smtClean="0">
                <a:latin typeface="Arial" panose="020B0604020202020204" pitchFamily="34" charset="0"/>
              </a:rPr>
              <a:t>before, but </a:t>
            </a:r>
            <a:r>
              <a:rPr lang="en-US" altLang="en-US" sz="2400" dirty="0">
                <a:latin typeface="Arial" panose="020B0604020202020204" pitchFamily="34" charset="0"/>
              </a:rPr>
              <a:t>it was the first time Elly had been visibly </a:t>
            </a:r>
            <a:r>
              <a:rPr lang="en-US" altLang="en-US" sz="2400" dirty="0" smtClean="0">
                <a:latin typeface="Arial" panose="020B0604020202020204" pitchFamily="34" charset="0"/>
              </a:rPr>
              <a:t>injured</a:t>
            </a: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latin typeface="Arial" panose="020B0604020202020204" pitchFamily="34" charset="0"/>
              </a:rPr>
              <a:t>The </a:t>
            </a:r>
            <a:r>
              <a:rPr lang="en-US" altLang="en-US" sz="2400" dirty="0" err="1">
                <a:latin typeface="Arial" panose="020B0604020202020204" pitchFamily="34" charset="0"/>
              </a:rPr>
              <a:t>Phoneline</a:t>
            </a:r>
            <a:r>
              <a:rPr lang="en-US" altLang="en-US" sz="2400" dirty="0">
                <a:latin typeface="Arial" panose="020B0604020202020204" pitchFamily="34" charset="0"/>
              </a:rPr>
              <a:t> workers </a:t>
            </a:r>
            <a:r>
              <a:rPr lang="en-US" altLang="en-US" sz="2400" dirty="0" smtClean="0">
                <a:latin typeface="Arial" panose="020B0604020202020204" pitchFamily="34" charset="0"/>
              </a:rPr>
              <a:t>talked to him and </a:t>
            </a:r>
            <a:r>
              <a:rPr lang="en-US" altLang="en-US" sz="2400" dirty="0">
                <a:latin typeface="Arial" panose="020B0604020202020204" pitchFamily="34" charset="0"/>
              </a:rPr>
              <a:t>then referred him to a local </a:t>
            </a:r>
            <a:r>
              <a:rPr lang="en-US" altLang="en-US" sz="2400" dirty="0" smtClean="0">
                <a:latin typeface="Arial" panose="020B0604020202020204" pitchFamily="34" charset="0"/>
              </a:rPr>
              <a:t>DVPP</a:t>
            </a: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Elly </a:t>
            </a:r>
            <a:r>
              <a:rPr lang="en-US" altLang="en-US" sz="2400" dirty="0">
                <a:latin typeface="Arial" panose="020B0604020202020204" pitchFamily="34" charset="0"/>
              </a:rPr>
              <a:t>was initially reluctant </a:t>
            </a:r>
            <a:r>
              <a:rPr lang="en-US" altLang="en-US" sz="2400" dirty="0" smtClean="0">
                <a:latin typeface="Arial" panose="020B0604020202020204" pitchFamily="34" charset="0"/>
              </a:rPr>
              <a:t>to involve outside agencies, since she felt </a:t>
            </a:r>
            <a:r>
              <a:rPr lang="en-US" altLang="en-US" sz="2400" dirty="0">
                <a:latin typeface="Arial" panose="020B0604020202020204" pitchFamily="34" charset="0"/>
              </a:rPr>
              <a:t>that </a:t>
            </a:r>
            <a:r>
              <a:rPr lang="en-US" altLang="en-US" sz="2400" dirty="0" smtClean="0">
                <a:latin typeface="Arial" panose="020B0604020202020204" pitchFamily="34" charset="0"/>
              </a:rPr>
              <a:t>they </a:t>
            </a:r>
            <a:r>
              <a:rPr lang="en-US" altLang="en-US" sz="2400" dirty="0">
                <a:latin typeface="Arial" panose="020B0604020202020204" pitchFamily="34" charset="0"/>
              </a:rPr>
              <a:t>both had successful jobs and two children </a:t>
            </a:r>
            <a:r>
              <a:rPr lang="en-US" altLang="en-US" sz="2400" dirty="0" smtClean="0">
                <a:latin typeface="Arial" panose="020B0604020202020204" pitchFamily="34" charset="0"/>
              </a:rPr>
              <a:t>together – a good way of life and  </a:t>
            </a:r>
            <a:r>
              <a:rPr lang="en-US" altLang="en-US" sz="2400" dirty="0">
                <a:latin typeface="Arial" panose="020B0604020202020204" pitchFamily="34" charset="0"/>
              </a:rPr>
              <a:t>felt ashamed </a:t>
            </a:r>
            <a:r>
              <a:rPr lang="en-US" altLang="en-US" sz="2400" dirty="0" smtClean="0">
                <a:latin typeface="Arial" panose="020B0604020202020204" pitchFamily="34" charset="0"/>
              </a:rPr>
              <a:t/>
            </a:r>
            <a:br>
              <a:rPr lang="en-US" altLang="en-US" sz="2400" dirty="0" smtClean="0">
                <a:latin typeface="Arial" panose="020B0604020202020204" pitchFamily="34" charset="0"/>
              </a:rPr>
            </a:br>
            <a:r>
              <a:rPr lang="en-US" altLang="en-US" sz="2400" dirty="0" smtClean="0">
                <a:latin typeface="Arial" panose="020B0604020202020204" pitchFamily="34" charset="0"/>
              </a:rPr>
              <a:t>at </a:t>
            </a:r>
            <a:r>
              <a:rPr lang="en-US" altLang="en-US" sz="2400" dirty="0">
                <a:latin typeface="Arial" panose="020B0604020202020204" pitchFamily="34" charset="0"/>
              </a:rPr>
              <a:t>admitting that she was a victim of domestic </a:t>
            </a:r>
            <a:r>
              <a:rPr lang="en-US" altLang="en-US" sz="2400" dirty="0" smtClean="0">
                <a:latin typeface="Arial" panose="020B0604020202020204" pitchFamily="34" charset="0"/>
              </a:rPr>
              <a:t/>
            </a:r>
            <a:br>
              <a:rPr lang="en-US" altLang="en-US" sz="2400" dirty="0" smtClean="0">
                <a:latin typeface="Arial" panose="020B0604020202020204" pitchFamily="34" charset="0"/>
              </a:rPr>
            </a:br>
            <a:r>
              <a:rPr lang="en-US" altLang="en-US" sz="2400" dirty="0" smtClean="0">
                <a:latin typeface="Arial" panose="020B0604020202020204" pitchFamily="34" charset="0"/>
              </a:rPr>
              <a:t>violence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8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-8565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179512" y="612123"/>
            <a:ext cx="8784976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latin typeface="Arial" panose="020B0604020202020204" pitchFamily="34" charset="0"/>
              </a:rPr>
              <a:t>Nonetheless, when </a:t>
            </a:r>
            <a:r>
              <a:rPr lang="en-US" altLang="en-US" sz="2400" dirty="0" smtClean="0">
                <a:latin typeface="Arial" panose="020B0604020202020204" pitchFamily="34" charset="0"/>
              </a:rPr>
              <a:t>ISS* contacted </a:t>
            </a:r>
            <a:r>
              <a:rPr lang="en-US" altLang="en-US" sz="2400" dirty="0">
                <a:latin typeface="Arial" panose="020B0604020202020204" pitchFamily="34" charset="0"/>
              </a:rPr>
              <a:t>her, she agreed to regular updates about Jason’s </a:t>
            </a:r>
            <a:r>
              <a:rPr lang="en-US" altLang="en-US" sz="2400" dirty="0" smtClean="0">
                <a:latin typeface="Arial" panose="020B0604020202020204" pitchFamily="34" charset="0"/>
              </a:rPr>
              <a:t>progress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 smtClean="0">
                <a:latin typeface="Arial" panose="020B0604020202020204" pitchFamily="34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latin typeface="Arial" panose="020B0604020202020204" pitchFamily="34" charset="0"/>
              </a:rPr>
              <a:t>On the </a:t>
            </a:r>
            <a:r>
              <a:rPr lang="en-US" altLang="en-US" sz="2400" dirty="0" err="1">
                <a:latin typeface="Arial" panose="020B0604020202020204" pitchFamily="34" charset="0"/>
              </a:rPr>
              <a:t>programme</a:t>
            </a:r>
            <a:r>
              <a:rPr lang="en-US" altLang="en-US" sz="2400" dirty="0">
                <a:latin typeface="Arial" panose="020B0604020202020204" pitchFamily="34" charset="0"/>
              </a:rPr>
              <a:t>, Jason quickly learned to be </a:t>
            </a:r>
            <a:r>
              <a:rPr lang="en-US" altLang="en-US" sz="2400" dirty="0" smtClean="0">
                <a:latin typeface="Arial" panose="020B0604020202020204" pitchFamily="34" charset="0"/>
              </a:rPr>
              <a:t>non-violent</a:t>
            </a: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Jason conducted </a:t>
            </a:r>
            <a:r>
              <a:rPr lang="en-US" altLang="en-US" sz="2400" dirty="0">
                <a:latin typeface="Arial" panose="020B0604020202020204" pitchFamily="34" charset="0"/>
              </a:rPr>
              <a:t>a re-enactment exercise in the group. With the guidance of DVPP workers, he re-enacted the worst incident of violence he had committed, step by step, stopping just before he used </a:t>
            </a:r>
            <a:r>
              <a:rPr lang="en-US" altLang="en-US" sz="2400" dirty="0" smtClean="0">
                <a:latin typeface="Arial" panose="020B0604020202020204" pitchFamily="34" charset="0"/>
              </a:rPr>
              <a:t>violence </a:t>
            </a: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During </a:t>
            </a:r>
            <a:r>
              <a:rPr lang="en-US" altLang="en-US" sz="2400" dirty="0">
                <a:latin typeface="Arial" panose="020B0604020202020204" pitchFamily="34" charset="0"/>
              </a:rPr>
              <a:t>the re-enactment </a:t>
            </a:r>
            <a:r>
              <a:rPr lang="en-US" altLang="en-US" sz="2400" dirty="0" smtClean="0">
                <a:latin typeface="Arial" panose="020B0604020202020204" pitchFamily="34" charset="0"/>
              </a:rPr>
              <a:t>it </a:t>
            </a:r>
            <a:r>
              <a:rPr lang="en-US" altLang="en-US" sz="2400" dirty="0">
                <a:latin typeface="Arial" panose="020B0604020202020204" pitchFamily="34" charset="0"/>
              </a:rPr>
              <a:t>quickly became obvious to him </a:t>
            </a:r>
            <a:r>
              <a:rPr lang="en-US" altLang="en-US" sz="2400" dirty="0" smtClean="0">
                <a:latin typeface="Arial" panose="020B0604020202020204" pitchFamily="34" charset="0"/>
              </a:rPr>
              <a:t>for the first time that his two </a:t>
            </a:r>
            <a:r>
              <a:rPr lang="en-US" altLang="en-US" sz="2400" dirty="0">
                <a:latin typeface="Arial" panose="020B0604020202020204" pitchFamily="34" charset="0"/>
              </a:rPr>
              <a:t>children were aware and very distressed by him hurting their mother. This was an important contributory factor in getting Jason to end </a:t>
            </a:r>
            <a:r>
              <a:rPr lang="en-US" altLang="en-US" sz="2400" dirty="0" smtClean="0">
                <a:latin typeface="Arial" panose="020B0604020202020204" pitchFamily="34" charset="0"/>
              </a:rPr>
              <a:t/>
            </a:r>
            <a:br>
              <a:rPr lang="en-US" altLang="en-US" sz="2400" dirty="0" smtClean="0">
                <a:latin typeface="Arial" panose="020B0604020202020204" pitchFamily="34" charset="0"/>
              </a:rPr>
            </a:br>
            <a:r>
              <a:rPr lang="en-US" altLang="en-US" sz="2400" dirty="0" smtClean="0">
                <a:latin typeface="Arial" panose="020B0604020202020204" pitchFamily="34" charset="0"/>
              </a:rPr>
              <a:t>his </a:t>
            </a:r>
            <a:r>
              <a:rPr lang="en-US" altLang="en-US" sz="2400" dirty="0">
                <a:latin typeface="Arial" panose="020B0604020202020204" pitchFamily="34" charset="0"/>
              </a:rPr>
              <a:t>verbal and emotional </a:t>
            </a:r>
            <a:r>
              <a:rPr lang="en-US" altLang="en-US" sz="2400" dirty="0" smtClean="0">
                <a:latin typeface="Arial" panose="020B0604020202020204" pitchFamily="34" charset="0"/>
              </a:rPr>
              <a:t>abuse </a:t>
            </a: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6431817"/>
            <a:ext cx="4399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*</a:t>
            </a:r>
            <a:r>
              <a:rPr lang="en-US" dirty="0"/>
              <a:t>Independent Support Service, part of DVPP</a:t>
            </a:r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795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-8565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162578" y="1124744"/>
            <a:ext cx="8784976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Even though Jason had </a:t>
            </a:r>
            <a:r>
              <a:rPr lang="en-US" altLang="en-US" sz="2400" dirty="0">
                <a:latin typeface="Arial" panose="020B0604020202020204" pitchFamily="34" charset="0"/>
              </a:rPr>
              <a:t>already developed an increased awareness of his own </a:t>
            </a:r>
            <a:r>
              <a:rPr lang="en-US" altLang="en-US" sz="2400" dirty="0" smtClean="0">
                <a:latin typeface="Arial" panose="020B0604020202020204" pitchFamily="34" charset="0"/>
              </a:rPr>
              <a:t>stresses, realizing the </a:t>
            </a:r>
            <a:r>
              <a:rPr lang="en-US" altLang="en-US" sz="2400" dirty="0">
                <a:latin typeface="Arial" panose="020B0604020202020204" pitchFamily="34" charset="0"/>
              </a:rPr>
              <a:t>effects of his </a:t>
            </a:r>
            <a:r>
              <a:rPr lang="en-US" altLang="en-US" sz="2400" dirty="0" err="1">
                <a:latin typeface="Arial" panose="020B0604020202020204" pitchFamily="34" charset="0"/>
              </a:rPr>
              <a:t>behaviour</a:t>
            </a:r>
            <a:r>
              <a:rPr lang="en-US" altLang="en-US" sz="2400" dirty="0">
                <a:latin typeface="Arial" panose="020B0604020202020204" pitchFamily="34" charset="0"/>
              </a:rPr>
              <a:t> upon the children as witnesses to violence helped positively motivate </a:t>
            </a:r>
            <a:r>
              <a:rPr lang="en-US" altLang="en-US" sz="2400" dirty="0" smtClean="0">
                <a:latin typeface="Arial" panose="020B0604020202020204" pitchFamily="34" charset="0"/>
              </a:rPr>
              <a:t>him to </a:t>
            </a:r>
            <a:r>
              <a:rPr lang="en-US" altLang="en-US" sz="2400" dirty="0">
                <a:latin typeface="Arial" panose="020B0604020202020204" pitchFamily="34" charset="0"/>
              </a:rPr>
              <a:t>remain </a:t>
            </a:r>
            <a:r>
              <a:rPr lang="en-US" altLang="en-US" sz="2400" dirty="0" smtClean="0">
                <a:latin typeface="Arial" panose="020B0604020202020204" pitchFamily="34" charset="0"/>
              </a:rPr>
              <a:t>non-abusive </a:t>
            </a: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By </a:t>
            </a:r>
            <a:r>
              <a:rPr lang="en-US" altLang="en-US" sz="2400" dirty="0">
                <a:latin typeface="Arial" panose="020B0604020202020204" pitchFamily="34" charset="0"/>
              </a:rPr>
              <a:t>the end of the </a:t>
            </a:r>
            <a:r>
              <a:rPr lang="en-US" altLang="en-US" sz="2400" dirty="0" err="1" smtClean="0">
                <a:latin typeface="Arial" panose="020B0604020202020204" pitchFamily="34" charset="0"/>
              </a:rPr>
              <a:t>programme</a:t>
            </a:r>
            <a:r>
              <a:rPr lang="en-US" altLang="en-US" sz="2400" dirty="0" smtClean="0">
                <a:latin typeface="Arial" panose="020B0604020202020204" pitchFamily="34" charset="0"/>
              </a:rPr>
              <a:t>, </a:t>
            </a:r>
            <a:r>
              <a:rPr lang="en-US" altLang="en-US" sz="2400" dirty="0">
                <a:latin typeface="Arial" panose="020B0604020202020204" pitchFamily="34" charset="0"/>
              </a:rPr>
              <a:t>Jason had achieved a sustained period of non-violent and non-abusive </a:t>
            </a:r>
            <a:r>
              <a:rPr lang="en-US" altLang="en-US" sz="2400" dirty="0" err="1" smtClean="0">
                <a:latin typeface="Arial" panose="020B0604020202020204" pitchFamily="34" charset="0"/>
              </a:rPr>
              <a:t>behaviour</a:t>
            </a: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Elly </a:t>
            </a:r>
            <a:r>
              <a:rPr lang="en-US" altLang="en-US" sz="2400" dirty="0">
                <a:latin typeface="Arial" panose="020B0604020202020204" pitchFamily="34" charset="0"/>
              </a:rPr>
              <a:t>felt that she and the children were safe to continue living with him, knowing that the ISS was there, should things </a:t>
            </a:r>
            <a:r>
              <a:rPr lang="en-US" altLang="en-US" sz="2400" dirty="0" smtClean="0">
                <a:latin typeface="Arial" panose="020B0604020202020204" pitchFamily="34" charset="0"/>
              </a:rPr>
              <a:t>change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89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Learning points</a:t>
            </a:r>
            <a:endParaRPr lang="de-DE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159587"/>
            <a:ext cx="9036496" cy="5410848"/>
          </a:xfrm>
        </p:spPr>
        <p:txBody>
          <a:bodyPr>
            <a:normAutofit/>
          </a:bodyPr>
          <a:lstStyle/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6" name="Rechteck 5"/>
          <p:cNvSpPr/>
          <p:nvPr/>
        </p:nvSpPr>
        <p:spPr>
          <a:xfrm>
            <a:off x="251520" y="980728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Women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are often reluctant to disclose abuse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because they are ashamed. Having children and not wishing to ‘rock the boat’ is another reason to remain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silent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Domestic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violence and abuse is more commonly associated with poverty or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hardship,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but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can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occur in any social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Knowing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that children are aware of their father’s abuse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of their mother is a very important factor in changing the perpetrator’s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Many men are not aware of the distress they are causing their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children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9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Learning points</a:t>
            </a:r>
            <a:endParaRPr lang="de-DE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159587"/>
            <a:ext cx="9036496" cy="5410848"/>
          </a:xfrm>
        </p:spPr>
        <p:txBody>
          <a:bodyPr>
            <a:normAutofit/>
          </a:bodyPr>
          <a:lstStyle/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6" name="Rechteck 5"/>
          <p:cNvSpPr/>
          <p:nvPr/>
        </p:nvSpPr>
        <p:spPr>
          <a:xfrm>
            <a:off x="256200" y="1412776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Children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from families where domestic violence has occurred are more likely to become perpetrators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themselves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Without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DVPP/ISS it is  more likely that domestic violence will continue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perhaps leading to more serious violence, greater impact on the children, police call-outs, and involvement of the criminal justice system and health services.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Recurrence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of domestic violence with a new partner is a real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10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82543" y="4797969"/>
            <a:ext cx="6731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https://mwiaviolencemanual.wordpress.com/</a:t>
            </a:r>
            <a:endParaRPr lang="de-DE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MWIA´s training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on violence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45224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47" y="1268760"/>
            <a:ext cx="7868685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97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524</Words>
  <Application>Microsoft Office PowerPoint</Application>
  <PresentationFormat>On-screen Show (4:3)</PresentationFormat>
  <Paragraphs>43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Tahoma</vt:lpstr>
      <vt:lpstr>Larissa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pfleide</dc:creator>
  <cp:lastModifiedBy>helen melvin</cp:lastModifiedBy>
  <cp:revision>253</cp:revision>
  <cp:lastPrinted>2016-10-24T19:27:33Z</cp:lastPrinted>
  <dcterms:created xsi:type="dcterms:W3CDTF">2014-08-04T10:28:33Z</dcterms:created>
  <dcterms:modified xsi:type="dcterms:W3CDTF">2017-03-26T14:46:32Z</dcterms:modified>
</cp:coreProperties>
</file>