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9" r:id="rId2"/>
    <p:sldId id="452" r:id="rId3"/>
    <p:sldId id="451" r:id="rId4"/>
    <p:sldId id="449" r:id="rId5"/>
    <p:sldId id="450" r:id="rId6"/>
    <p:sldId id="385" r:id="rId7"/>
    <p:sldId id="427" r:id="rId8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201D"/>
    <a:srgbClr val="B52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64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0" d="100"/>
          <a:sy n="80" d="100"/>
        </p:scale>
        <p:origin x="1230" y="-16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E1873-746B-4F88-B6D2-4B9F8B4A8235}" type="datetimeFigureOut">
              <a:rPr lang="de-DE" smtClean="0"/>
              <a:t>07.11.2016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3DD8D-F396-4DC3-A1B4-131E79D2629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90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07.11.2016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4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07.11.2016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177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07.11.2016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41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07.11.2016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18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07.11.2016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43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07.11.2016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6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07.11.2016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28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07.11.2016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4495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07.11.2016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85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07.11.2016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66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07.11.2016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96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EFD6D-DAD3-4709-986D-24AEF628994D}" type="datetimeFigureOut">
              <a:rPr lang="de-DE" smtClean="0"/>
              <a:t>07.11.2016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206151" y="1196752"/>
            <a:ext cx="87316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Case 1 for teaching package on domestic violence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77891" y="3212976"/>
            <a:ext cx="8155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Name of presenter and institution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322353" y="2084174"/>
            <a:ext cx="849929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Professional and ethics related violence</a:t>
            </a:r>
            <a:endParaRPr lang="de-DE" sz="3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87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15227"/>
            <a:ext cx="8229600" cy="4525963"/>
          </a:xfrm>
        </p:spPr>
        <p:txBody>
          <a:bodyPr/>
          <a:lstStyle/>
          <a:p>
            <a:r>
              <a:rPr lang="en-GB" dirty="0"/>
              <a:t>To show how professional women </a:t>
            </a:r>
            <a:r>
              <a:rPr lang="en-GB" dirty="0" smtClean="0"/>
              <a:t>including doctors </a:t>
            </a:r>
            <a:r>
              <a:rPr lang="en-GB" dirty="0"/>
              <a:t>and </a:t>
            </a:r>
            <a:r>
              <a:rPr lang="en-GB" dirty="0" smtClean="0"/>
              <a:t>teachers and </a:t>
            </a:r>
            <a:r>
              <a:rPr lang="en-GB" dirty="0"/>
              <a:t>their families can be targeted because they work with victims of </a:t>
            </a:r>
            <a:r>
              <a:rPr lang="en-GB" dirty="0" smtClean="0"/>
              <a:t>abuse </a:t>
            </a:r>
            <a:endParaRPr lang="en-GB" dirty="0"/>
          </a:p>
        </p:txBody>
      </p:sp>
      <p:sp>
        <p:nvSpPr>
          <p:cNvPr id="4" name="Rechteck 13"/>
          <p:cNvSpPr/>
          <p:nvPr/>
        </p:nvSpPr>
        <p:spPr>
          <a:xfrm>
            <a:off x="0" y="127727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592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80431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-19598" y="908720"/>
            <a:ext cx="8956787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 C</a:t>
            </a: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</a:t>
            </a:r>
            <a:r>
              <a:rPr lang="en-US" altLang="en-US" sz="2400" dirty="0" err="1">
                <a:latin typeface="Arial" panose="020B0604020202020204" pitchFamily="34" charset="0"/>
              </a:rPr>
              <a:t>G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ynaecologist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Afghanistan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 provides healthcare to women suffering from abuse, including rape and domestic violence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Problems began when working in an </a:t>
            </a:r>
            <a:r>
              <a:rPr lang="en-US" altLang="en-US" sz="2400" dirty="0" smtClean="0">
                <a:latin typeface="Arial" panose="020B0604020202020204" pitchFamily="34" charset="0"/>
              </a:rPr>
              <a:t>abortion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clinic seeing girls who had become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pregnant after being raped by a male relative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Abortion essential for these girls as they would otherwise be</a:t>
            </a: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killed by their relatives or </a:t>
            </a:r>
            <a:r>
              <a:rPr lang="en-US" altLang="en-US" sz="2400" dirty="0" smtClean="0">
                <a:latin typeface="Arial" panose="020B0604020202020204" pitchFamily="34" charset="0"/>
              </a:rPr>
              <a:t>community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members, as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an“honour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” killing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Threatening letters </a:t>
            </a:r>
            <a:r>
              <a:rPr lang="en-US" altLang="en-US" sz="2400" dirty="0">
                <a:latin typeface="Arial" panose="020B0604020202020204" pitchFamily="34" charset="0"/>
              </a:rPr>
              <a:t>and phone calls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sent to Dr</a:t>
            </a: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from the Taliban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Explicitly warn</a:t>
            </a: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that Dr C and family at risk and could be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killed because of her work</a:t>
            </a:r>
          </a:p>
        </p:txBody>
      </p:sp>
    </p:spTree>
    <p:extLst>
      <p:ext uri="{BB962C8B-B14F-4D97-AF65-F5344CB8AC3E}">
        <p14:creationId xmlns:p14="http://schemas.microsoft.com/office/powerpoint/2010/main" val="2820387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328" y="810319"/>
            <a:ext cx="9019562" cy="5145435"/>
          </a:xfrm>
        </p:spPr>
        <p:txBody>
          <a:bodyPr>
            <a:no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dirty="0">
                <a:latin typeface="Arial" panose="020B0604020202020204" pitchFamily="34" charset="0"/>
              </a:rPr>
              <a:t>Two years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later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latin typeface="Arial" panose="020B0604020202020204" pitchFamily="34" charset="0"/>
              </a:rPr>
              <a:t>H</a:t>
            </a:r>
            <a:r>
              <a:rPr lang="en-US" altLang="en-US" sz="2400" dirty="0" smtClean="0">
                <a:latin typeface="Arial" panose="020B0604020202020204" pitchFamily="34" charset="0"/>
              </a:rPr>
              <a:t>er son is badly injured in the front yard of her house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Required </a:t>
            </a:r>
            <a:r>
              <a:rPr lang="en-US" altLang="en-US" sz="2400" dirty="0">
                <a:latin typeface="Arial" panose="020B0604020202020204" pitchFamily="34" charset="0"/>
              </a:rPr>
              <a:t>medical treatment for almost a year, </a:t>
            </a:r>
            <a:r>
              <a:rPr lang="en-US" altLang="en-US" sz="2400" dirty="0" smtClean="0">
                <a:latin typeface="Arial" panose="020B0604020202020204" pitchFamily="34" charset="0"/>
              </a:rPr>
              <a:t>moving hospitals many times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latin typeface="Arial" panose="020B0604020202020204" pitchFamily="34" charset="0"/>
              </a:rPr>
              <a:t>L</a:t>
            </a:r>
            <a:r>
              <a:rPr lang="en-US" altLang="en-US" sz="2400" dirty="0" smtClean="0">
                <a:latin typeface="Arial" panose="020B0604020202020204" pitchFamily="34" charset="0"/>
              </a:rPr>
              <a:t>eft </a:t>
            </a:r>
            <a:r>
              <a:rPr lang="en-US" altLang="en-US" sz="2400" dirty="0">
                <a:latin typeface="Arial" panose="020B0604020202020204" pitchFamily="34" charset="0"/>
              </a:rPr>
              <a:t>disabled with one leg shorter than the </a:t>
            </a:r>
            <a:r>
              <a:rPr lang="en-US" altLang="en-US" sz="2400" dirty="0" smtClean="0">
                <a:latin typeface="Arial" panose="020B0604020202020204" pitchFamily="34" charset="0"/>
              </a:rPr>
              <a:t>other, </a:t>
            </a:r>
            <a:r>
              <a:rPr lang="en-US" altLang="en-US" sz="2400" dirty="0" err="1" smtClean="0">
                <a:latin typeface="Arial" panose="020B0604020202020204" pitchFamily="34" charset="0"/>
              </a:rPr>
              <a:t>traumatised</a:t>
            </a:r>
            <a:r>
              <a:rPr lang="en-US" altLang="en-US" sz="2400" dirty="0" smtClean="0">
                <a:latin typeface="Arial" panose="020B0604020202020204" pitchFamily="34" charset="0"/>
              </a:rPr>
              <a:t> by the incident with mental illness and bullied at school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Lifelong ambition of being a footballer shattered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200" dirty="0" smtClean="0"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dirty="0" smtClean="0">
                <a:latin typeface="Arial" panose="020B0604020202020204" pitchFamily="34" charset="0"/>
              </a:rPr>
              <a:t>Six </a:t>
            </a:r>
            <a:r>
              <a:rPr lang="en-US" altLang="en-US" sz="2400" b="1" dirty="0">
                <a:latin typeface="Arial" panose="020B0604020202020204" pitchFamily="34" charset="0"/>
              </a:rPr>
              <a:t>months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later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22-year </a:t>
            </a:r>
            <a:r>
              <a:rPr lang="en-US" altLang="en-US" sz="2400" dirty="0">
                <a:latin typeface="Arial" panose="020B0604020202020204" pitchFamily="34" charset="0"/>
              </a:rPr>
              <a:t>old </a:t>
            </a:r>
            <a:r>
              <a:rPr lang="en-US" altLang="en-US" sz="2400" dirty="0" smtClean="0">
                <a:latin typeface="Arial" panose="020B0604020202020204" pitchFamily="34" charset="0"/>
              </a:rPr>
              <a:t>brother killed </a:t>
            </a:r>
            <a:r>
              <a:rPr lang="en-US" altLang="en-US" sz="2400" dirty="0">
                <a:latin typeface="Arial" panose="020B0604020202020204" pitchFamily="34" charset="0"/>
              </a:rPr>
              <a:t>in a grenade attack in front of her </a:t>
            </a:r>
            <a:r>
              <a:rPr lang="en-US" altLang="en-US" sz="2400" dirty="0" smtClean="0">
                <a:latin typeface="Arial" panose="020B0604020202020204" pitchFamily="34" charset="0"/>
              </a:rPr>
              <a:t>house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The </a:t>
            </a:r>
            <a:r>
              <a:rPr lang="en-US" altLang="en-US" sz="2400" dirty="0">
                <a:latin typeface="Arial" panose="020B0604020202020204" pitchFamily="34" charset="0"/>
              </a:rPr>
              <a:t>threats to her family were reported to the government, but nobody listened. 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Dr C </a:t>
            </a:r>
            <a:r>
              <a:rPr lang="en-US" altLang="en-US" sz="2400" dirty="0" err="1">
                <a:latin typeface="Arial" panose="020B0604020202020204" pitchFamily="34" charset="0"/>
              </a:rPr>
              <a:t>realised</a:t>
            </a:r>
            <a:r>
              <a:rPr lang="en-US" altLang="en-US" sz="2400" dirty="0">
                <a:latin typeface="Arial" panose="020B0604020202020204" pitchFamily="34" charset="0"/>
              </a:rPr>
              <a:t> that further incidents were </a:t>
            </a:r>
            <a:r>
              <a:rPr lang="en-US" altLang="en-US" sz="2400" dirty="0" smtClean="0">
                <a:latin typeface="Arial" panose="020B0604020202020204" pitchFamily="34" charset="0"/>
              </a:rPr>
              <a:t>inevitable,         moved her family and stopped doing abortions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 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‘</a:t>
            </a:r>
            <a:endParaRPr lang="en-GB" sz="1800" dirty="0"/>
          </a:p>
        </p:txBody>
      </p:sp>
      <p:sp>
        <p:nvSpPr>
          <p:cNvPr id="4" name="Rechteck 13"/>
          <p:cNvSpPr/>
          <p:nvPr/>
        </p:nvSpPr>
        <p:spPr>
          <a:xfrm>
            <a:off x="0" y="127727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445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175441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59587"/>
            <a:ext cx="9036496" cy="5410848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en-US" dirty="0" smtClean="0">
                <a:latin typeface="Arial" panose="020B0604020202020204" pitchFamily="34" charset="0"/>
              </a:rPr>
              <a:t>In </a:t>
            </a:r>
            <a:r>
              <a:rPr lang="en-US" altLang="en-US" dirty="0">
                <a:latin typeface="Arial" panose="020B0604020202020204" pitchFamily="34" charset="0"/>
              </a:rPr>
              <a:t>some countries such as Afghanistan, violence against women and girls is accepted as part of the </a:t>
            </a:r>
            <a:r>
              <a:rPr lang="en-US" altLang="en-US" dirty="0" smtClean="0">
                <a:latin typeface="Arial" panose="020B0604020202020204" pitchFamily="34" charset="0"/>
              </a:rPr>
              <a:t>culture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dirty="0" err="1">
                <a:latin typeface="Arial" panose="020B0604020202020204" pitchFamily="34" charset="0"/>
              </a:rPr>
              <a:t>Honour</a:t>
            </a:r>
            <a:r>
              <a:rPr lang="en-US" altLang="en-US" dirty="0">
                <a:latin typeface="Arial" panose="020B0604020202020204" pitchFamily="34" charset="0"/>
              </a:rPr>
              <a:t> killings are not uncommon, and women can be stoned to death because of ‘adultery’ </a:t>
            </a:r>
            <a:endParaRPr lang="en-US" altLang="en-US" dirty="0" smtClean="0">
              <a:latin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 dirty="0" smtClean="0">
                <a:latin typeface="Arial" panose="020B0604020202020204" pitchFamily="34" charset="0"/>
              </a:rPr>
              <a:t>Despite women being the victims </a:t>
            </a:r>
            <a:r>
              <a:rPr lang="en-US" altLang="en-US" dirty="0">
                <a:latin typeface="Arial" panose="020B0604020202020204" pitchFamily="34" charset="0"/>
              </a:rPr>
              <a:t>of sexual violence </a:t>
            </a:r>
            <a:r>
              <a:rPr lang="en-US" altLang="en-US" dirty="0" smtClean="0">
                <a:latin typeface="Arial" panose="020B0604020202020204" pitchFamily="34" charset="0"/>
              </a:rPr>
              <a:t>they are blamed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dirty="0" smtClean="0">
                <a:latin typeface="Arial" panose="020B0604020202020204" pitchFamily="34" charset="0"/>
              </a:rPr>
              <a:t>Education </a:t>
            </a:r>
            <a:r>
              <a:rPr lang="en-US" altLang="en-US" dirty="0">
                <a:latin typeface="Arial" panose="020B0604020202020204" pitchFamily="34" charset="0"/>
              </a:rPr>
              <a:t>and empowerment of women, and education of men and boys that violence against women is wrong, are important first </a:t>
            </a:r>
            <a:r>
              <a:rPr lang="en-US" altLang="en-US" dirty="0" smtClean="0">
                <a:latin typeface="Arial" panose="020B0604020202020204" pitchFamily="34" charset="0"/>
              </a:rPr>
              <a:t>steps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dirty="0" smtClean="0">
                <a:latin typeface="Arial" panose="020B0604020202020204" pitchFamily="34" charset="0"/>
              </a:rPr>
              <a:t>There </a:t>
            </a:r>
            <a:r>
              <a:rPr lang="en-US" altLang="en-US" dirty="0">
                <a:latin typeface="Arial" panose="020B0604020202020204" pitchFamily="34" charset="0"/>
              </a:rPr>
              <a:t>must be a change in the culture towards gender equality – the government must take responsibility, and police must take action to protect women when violence is </a:t>
            </a:r>
            <a:r>
              <a:rPr lang="en-US" altLang="en-US" dirty="0" smtClean="0">
                <a:latin typeface="Arial" panose="020B0604020202020204" pitchFamily="34" charset="0"/>
              </a:rPr>
              <a:t>uncovered </a:t>
            </a:r>
            <a:endParaRPr lang="en-US" altLang="en-US" dirty="0">
              <a:latin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latin typeface="Arial" panose="020B0604020202020204" pitchFamily="34" charset="0"/>
              </a:rPr>
              <a:t>Professionals who deal with victims of violence </a:t>
            </a:r>
            <a:r>
              <a:rPr lang="en-US" altLang="en-US" dirty="0" smtClean="0">
                <a:latin typeface="Arial" panose="020B0604020202020204" pitchFamily="34" charset="0"/>
              </a:rPr>
              <a:t>             must </a:t>
            </a:r>
            <a:r>
              <a:rPr lang="en-US" altLang="en-US" dirty="0">
                <a:latin typeface="Arial" panose="020B0604020202020204" pitchFamily="34" charset="0"/>
              </a:rPr>
              <a:t>be listened to and protected</a:t>
            </a: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23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82543" y="4797969"/>
            <a:ext cx="6731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https://mwiaviolencemanual.wordpress.com/</a:t>
            </a:r>
            <a:endParaRPr lang="de-DE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MWIA´s training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on violence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45224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47" y="1268760"/>
            <a:ext cx="786868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9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Tahoma</vt:lpstr>
      <vt:lpstr>Larissa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pfleide</dc:creator>
  <cp:lastModifiedBy>helen melvin</cp:lastModifiedBy>
  <cp:revision>244</cp:revision>
  <cp:lastPrinted>2016-10-24T19:27:33Z</cp:lastPrinted>
  <dcterms:created xsi:type="dcterms:W3CDTF">2014-08-04T10:28:33Z</dcterms:created>
  <dcterms:modified xsi:type="dcterms:W3CDTF">2016-11-07T21:35:13Z</dcterms:modified>
</cp:coreProperties>
</file>