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9" r:id="rId2"/>
    <p:sldId id="452" r:id="rId3"/>
    <p:sldId id="451" r:id="rId4"/>
    <p:sldId id="449" r:id="rId5"/>
    <p:sldId id="450" r:id="rId6"/>
    <p:sldId id="453" r:id="rId7"/>
    <p:sldId id="454" r:id="rId8"/>
    <p:sldId id="385" r:id="rId9"/>
    <p:sldId id="455" r:id="rId10"/>
    <p:sldId id="427" r:id="rId11"/>
  </p:sldIdLst>
  <p:sldSz cx="9144000" cy="6858000" type="screen4x3"/>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006600"/>
    <a:srgbClr val="006666"/>
    <a:srgbClr val="008080"/>
    <a:srgbClr val="0099CC"/>
    <a:srgbClr val="AD201D"/>
    <a:srgbClr val="B52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5" d="100"/>
          <a:sy n="65" d="100"/>
        </p:scale>
        <p:origin x="-123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1230" y="-16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1A3E1873-746B-4F88-B6D2-4B9F8B4A8235}" type="datetimeFigureOut">
              <a:rPr lang="de-DE" smtClean="0"/>
              <a:t>02.04.2017</a:t>
            </a:fld>
            <a:endParaRPr lang="de-DE"/>
          </a:p>
        </p:txBody>
      </p:sp>
      <p:sp>
        <p:nvSpPr>
          <p:cNvPr id="4" name="Folienbildplatzhalt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8913DD8D-F396-4DC3-A1B4-131E79D26293}" type="slidenum">
              <a:rPr lang="de-DE" smtClean="0"/>
              <a:t>‹Nr.›</a:t>
            </a:fld>
            <a:endParaRPr lang="de-DE"/>
          </a:p>
        </p:txBody>
      </p:sp>
    </p:spTree>
    <p:extLst>
      <p:ext uri="{BB962C8B-B14F-4D97-AF65-F5344CB8AC3E}">
        <p14:creationId xmlns:p14="http://schemas.microsoft.com/office/powerpoint/2010/main" val="196090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6840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1177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24041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4918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0C2EFD6D-DAD3-4709-986D-24AEF628994D}" type="datetimeFigureOut">
              <a:rPr lang="de-DE" smtClean="0"/>
              <a:t>02.04.2017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4176438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0C2EFD6D-DAD3-4709-986D-24AEF628994D}" type="datetimeFigureOut">
              <a:rPr lang="de-DE" smtClean="0"/>
              <a:t>02.04.2017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35765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C2EFD6D-DAD3-4709-986D-24AEF628994D}" type="datetimeFigureOut">
              <a:rPr lang="de-DE" smtClean="0"/>
              <a:t>02.04.2017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76289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1904495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0C2EFD6D-DAD3-4709-986D-24AEF628994D}" type="datetimeFigureOut">
              <a:rPr lang="de-DE" smtClean="0"/>
              <a:t>02.04.2017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1985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91166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0C2EFD6D-DAD3-4709-986D-24AEF628994D}" type="datetimeFigureOut">
              <a:rPr lang="de-DE" smtClean="0"/>
              <a:t>02.04.2017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2062E1E-6C42-4AFB-A2C9-1BEA6B5208E8}" type="slidenum">
              <a:rPr lang="de-DE" smtClean="0"/>
              <a:t>‹Nr.›</a:t>
            </a:fld>
            <a:endParaRPr lang="de-DE"/>
          </a:p>
        </p:txBody>
      </p:sp>
    </p:spTree>
    <p:extLst>
      <p:ext uri="{BB962C8B-B14F-4D97-AF65-F5344CB8AC3E}">
        <p14:creationId xmlns:p14="http://schemas.microsoft.com/office/powerpoint/2010/main" val="3643961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EFD6D-DAD3-4709-986D-24AEF628994D}" type="datetimeFigureOut">
              <a:rPr lang="de-DE" smtClean="0"/>
              <a:t>02.04.2017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62E1E-6C42-4AFB-A2C9-1BEA6B5208E8}" type="slidenum">
              <a:rPr lang="de-DE" smtClean="0"/>
              <a:t>‹Nr.›</a:t>
            </a:fld>
            <a:endParaRPr lang="de-DE"/>
          </a:p>
        </p:txBody>
      </p:sp>
    </p:spTree>
    <p:extLst>
      <p:ext uri="{BB962C8B-B14F-4D97-AF65-F5344CB8AC3E}">
        <p14:creationId xmlns:p14="http://schemas.microsoft.com/office/powerpoint/2010/main" val="1273722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mwiaviolencemanual.wordpress.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206151" y="1196752"/>
            <a:ext cx="8731697" cy="5847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algn="ctr"/>
            <a:r>
              <a:rPr lang="en-US" sz="3200" b="1" dirty="0" smtClean="0">
                <a:solidFill>
                  <a:schemeClr val="accent5">
                    <a:lumMod val="50000"/>
                  </a:schemeClr>
                </a:solidFill>
              </a:rPr>
              <a:t>Case 18 for teaching package on domestic violence</a:t>
            </a:r>
            <a:endParaRPr lang="de-DE" sz="2900" b="1" dirty="0">
              <a:solidFill>
                <a:schemeClr val="accent5">
                  <a:lumMod val="50000"/>
                </a:schemeClr>
              </a:solidFill>
              <a:latin typeface="Arial" panose="020B0604020202020204" pitchFamily="34" charset="0"/>
            </a:endParaRPr>
          </a:p>
        </p:txBody>
      </p:sp>
      <p:sp>
        <p:nvSpPr>
          <p:cNvPr id="12" name="Rechteck 11"/>
          <p:cNvSpPr/>
          <p:nvPr/>
        </p:nvSpPr>
        <p:spPr>
          <a:xfrm>
            <a:off x="777891" y="3212976"/>
            <a:ext cx="8155996" cy="461665"/>
          </a:xfrm>
          <a:prstGeom prst="rect">
            <a:avLst/>
          </a:prstGeom>
        </p:spPr>
        <p:txBody>
          <a:bodyPr wrap="square">
            <a:spAutoFit/>
          </a:bodyPr>
          <a:lstStyle/>
          <a:p>
            <a:pPr algn="ctr"/>
            <a:r>
              <a:rPr lang="en-US" sz="2400" b="1" i="1" dirty="0" smtClean="0">
                <a:solidFill>
                  <a:srgbClr val="002060"/>
                </a:solidFill>
                <a:latin typeface="Arial" pitchFamily="34" charset="0"/>
                <a:ea typeface="Tahoma" pitchFamily="34" charset="0"/>
                <a:cs typeface="Arial" pitchFamily="34" charset="0"/>
              </a:rPr>
              <a:t>Name of presenter and institution</a:t>
            </a:r>
          </a:p>
        </p:txBody>
      </p:sp>
      <p:sp>
        <p:nvSpPr>
          <p:cNvPr id="11"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10"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accent4">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3030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353443" y="1613853"/>
            <a:ext cx="8499294" cy="1754326"/>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244600" algn="l"/>
              </a:tabLst>
              <a:defRPr>
                <a:solidFill>
                  <a:schemeClr val="tx1"/>
                </a:solidFill>
                <a:latin typeface="Calibri" pitchFamily="34" charset="0"/>
                <a:cs typeface="Arial" pitchFamily="34" charset="0"/>
              </a:defRPr>
            </a:lvl1pPr>
            <a:lvl2pPr>
              <a:tabLst>
                <a:tab pos="1244600" algn="l"/>
              </a:tabLst>
              <a:defRPr>
                <a:solidFill>
                  <a:schemeClr val="tx1"/>
                </a:solidFill>
                <a:latin typeface="Calibri" pitchFamily="34" charset="0"/>
                <a:cs typeface="Arial" pitchFamily="34" charset="0"/>
              </a:defRPr>
            </a:lvl2pPr>
            <a:lvl3pPr>
              <a:tabLst>
                <a:tab pos="1244600" algn="l"/>
              </a:tabLst>
              <a:defRPr>
                <a:solidFill>
                  <a:schemeClr val="tx1"/>
                </a:solidFill>
                <a:latin typeface="Calibri" pitchFamily="34" charset="0"/>
                <a:cs typeface="Arial" pitchFamily="34" charset="0"/>
              </a:defRPr>
            </a:lvl3pPr>
            <a:lvl4pPr>
              <a:tabLst>
                <a:tab pos="1244600" algn="l"/>
              </a:tabLst>
              <a:defRPr>
                <a:solidFill>
                  <a:schemeClr val="tx1"/>
                </a:solidFill>
                <a:latin typeface="Calibri" pitchFamily="34" charset="0"/>
                <a:cs typeface="Arial" pitchFamily="34" charset="0"/>
              </a:defRPr>
            </a:lvl4pPr>
            <a:lvl5pPr>
              <a:tabLst>
                <a:tab pos="1244600" algn="l"/>
              </a:tabLst>
              <a:defRPr>
                <a:solidFill>
                  <a:schemeClr val="tx1"/>
                </a:solidFill>
                <a:latin typeface="Calibri" pitchFamily="34" charset="0"/>
                <a:cs typeface="Arial" pitchFamily="34" charset="0"/>
              </a:defRPr>
            </a:lvl5pPr>
            <a:lvl6pPr fontAlgn="base">
              <a:spcBef>
                <a:spcPct val="0"/>
              </a:spcBef>
              <a:spcAft>
                <a:spcPct val="0"/>
              </a:spcAft>
              <a:tabLst>
                <a:tab pos="1244600" algn="l"/>
              </a:tabLst>
              <a:defRPr>
                <a:solidFill>
                  <a:schemeClr val="tx1"/>
                </a:solidFill>
                <a:latin typeface="Calibri" pitchFamily="34" charset="0"/>
                <a:cs typeface="Arial" pitchFamily="34" charset="0"/>
              </a:defRPr>
            </a:lvl6pPr>
            <a:lvl7pPr fontAlgn="base">
              <a:spcBef>
                <a:spcPct val="0"/>
              </a:spcBef>
              <a:spcAft>
                <a:spcPct val="0"/>
              </a:spcAft>
              <a:tabLst>
                <a:tab pos="1244600" algn="l"/>
              </a:tabLst>
              <a:defRPr>
                <a:solidFill>
                  <a:schemeClr val="tx1"/>
                </a:solidFill>
                <a:latin typeface="Calibri" pitchFamily="34" charset="0"/>
                <a:cs typeface="Arial" pitchFamily="34" charset="0"/>
              </a:defRPr>
            </a:lvl7pPr>
            <a:lvl8pPr fontAlgn="base">
              <a:spcBef>
                <a:spcPct val="0"/>
              </a:spcBef>
              <a:spcAft>
                <a:spcPct val="0"/>
              </a:spcAft>
              <a:tabLst>
                <a:tab pos="1244600" algn="l"/>
              </a:tabLst>
              <a:defRPr>
                <a:solidFill>
                  <a:schemeClr val="tx1"/>
                </a:solidFill>
                <a:latin typeface="Calibri" pitchFamily="34" charset="0"/>
                <a:cs typeface="Arial" pitchFamily="34" charset="0"/>
              </a:defRPr>
            </a:lvl8pPr>
            <a:lvl9pPr fontAlgn="base">
              <a:spcBef>
                <a:spcPct val="0"/>
              </a:spcBef>
              <a:spcAft>
                <a:spcPct val="0"/>
              </a:spcAft>
              <a:tabLst>
                <a:tab pos="1244600" algn="l"/>
              </a:tabLst>
              <a:defRPr>
                <a:solidFill>
                  <a:schemeClr val="tx1"/>
                </a:solidFill>
                <a:latin typeface="Calibri" pitchFamily="34" charset="0"/>
                <a:cs typeface="Arial" pitchFamily="34" charset="0"/>
              </a:defRPr>
            </a:lvl9pPr>
          </a:lstStyle>
          <a:p>
            <a:pPr algn="ctr"/>
            <a:r>
              <a:rPr lang="en-GB" sz="3600" b="1" dirty="0" smtClean="0">
                <a:solidFill>
                  <a:srgbClr val="002060"/>
                </a:solidFill>
              </a:rPr>
              <a:t>Domestic </a:t>
            </a:r>
            <a:r>
              <a:rPr lang="en-GB" sz="3600" b="1" dirty="0">
                <a:solidFill>
                  <a:srgbClr val="002060"/>
                </a:solidFill>
              </a:rPr>
              <a:t>violence is independent of education, economic situation, </a:t>
            </a:r>
            <a:r>
              <a:rPr lang="en-GB" sz="3600" b="1" dirty="0" smtClean="0">
                <a:solidFill>
                  <a:srgbClr val="002060"/>
                </a:solidFill>
              </a:rPr>
              <a:t/>
            </a:r>
            <a:br>
              <a:rPr lang="en-GB" sz="3600" b="1" dirty="0" smtClean="0">
                <a:solidFill>
                  <a:srgbClr val="002060"/>
                </a:solidFill>
              </a:rPr>
            </a:br>
            <a:r>
              <a:rPr lang="en-GB" sz="3600" b="1" dirty="0" smtClean="0">
                <a:solidFill>
                  <a:srgbClr val="002060"/>
                </a:solidFill>
              </a:rPr>
              <a:t>social </a:t>
            </a:r>
            <a:r>
              <a:rPr lang="en-GB" sz="3600" b="1" dirty="0">
                <a:solidFill>
                  <a:srgbClr val="002060"/>
                </a:solidFill>
              </a:rPr>
              <a:t>class or </a:t>
            </a:r>
            <a:r>
              <a:rPr lang="en-GB" sz="3600" b="1" dirty="0" smtClean="0">
                <a:solidFill>
                  <a:srgbClr val="002060"/>
                </a:solidFill>
              </a:rPr>
              <a:t>culture</a:t>
            </a:r>
            <a:endParaRPr lang="de-DE" sz="3600" b="1" dirty="0">
              <a:solidFill>
                <a:srgbClr val="002060"/>
              </a:solidFill>
              <a:latin typeface="Arial" panose="020B0604020202020204" pitchFamily="34" charset="0"/>
            </a:endParaRPr>
          </a:p>
        </p:txBody>
      </p:sp>
      <p:sp>
        <p:nvSpPr>
          <p:cNvPr id="11"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10"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7455" y="5358620"/>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accent4">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78796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0" y="-2497"/>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Aims and objectives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9776" y="550350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noChangeArrowheads="1"/>
          </p:cNvSpPr>
          <p:nvPr>
            <p:ph idx="1"/>
          </p:nvPr>
        </p:nvSpPr>
        <p:spPr bwMode="auto">
          <a:xfrm>
            <a:off x="352850" y="1556792"/>
            <a:ext cx="796356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82563" marR="0" lvl="0" indent="-182563"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smtClean="0">
                <a:ln>
                  <a:noFill/>
                </a:ln>
                <a:solidFill>
                  <a:schemeClr val="tx1"/>
                </a:solidFill>
                <a:effectLst/>
                <a:latin typeface="Arial" panose="020B0604020202020204" pitchFamily="34" charset="0"/>
              </a:rPr>
              <a:t>To show that domestic violence </a:t>
            </a:r>
            <a:r>
              <a:rPr kumimoji="0" lang="en-US" altLang="en-US" sz="2800" b="0" i="0" u="none" strike="noStrike" cap="none" normalizeH="0" baseline="0" dirty="0" smtClean="0">
                <a:ln>
                  <a:noFill/>
                </a:ln>
                <a:solidFill>
                  <a:schemeClr val="tx1"/>
                </a:solidFill>
                <a:effectLst/>
                <a:latin typeface="Arial" panose="020B0604020202020204" pitchFamily="34" charset="0"/>
              </a:rPr>
              <a:t>is independent </a:t>
            </a:r>
            <a:r>
              <a:rPr kumimoji="0" lang="en-US" altLang="en-US" sz="2800" b="0" i="0" u="none" strike="noStrike" cap="none" normalizeH="0" baseline="0" dirty="0" smtClean="0">
                <a:ln>
                  <a:noFill/>
                </a:ln>
                <a:solidFill>
                  <a:schemeClr val="tx1"/>
                </a:solidFill>
                <a:effectLst/>
                <a:latin typeface="Arial" panose="020B0604020202020204" pitchFamily="34" charset="0"/>
              </a:rPr>
              <a:t>of education, economic </a:t>
            </a:r>
            <a:r>
              <a:rPr lang="en-US" altLang="en-US" sz="2800" dirty="0" smtClean="0">
                <a:latin typeface="Arial" panose="020B0604020202020204" pitchFamily="34" charset="0"/>
              </a:rPr>
              <a:t>s</a:t>
            </a:r>
            <a:r>
              <a:rPr kumimoji="0" lang="en-US" altLang="en-US" sz="2800" b="0" i="0" u="none" strike="noStrike" cap="none" normalizeH="0" baseline="0" dirty="0" smtClean="0">
                <a:ln>
                  <a:noFill/>
                </a:ln>
                <a:solidFill>
                  <a:schemeClr val="tx1"/>
                </a:solidFill>
                <a:effectLst/>
                <a:latin typeface="Arial" panose="020B0604020202020204" pitchFamily="34" charset="0"/>
              </a:rPr>
              <a:t>ituation, social class or culture</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800" b="0" i="0" u="none" strike="noStrike" cap="none" normalizeH="0" baseline="0" dirty="0" smtClean="0">
                <a:ln>
                  <a:noFill/>
                </a:ln>
                <a:solidFill>
                  <a:schemeClr val="tx1"/>
                </a:solidFill>
                <a:effectLst/>
                <a:latin typeface="Arial" panose="020B0604020202020204" pitchFamily="34" charset="0"/>
              </a:rPr>
              <a:t> </a:t>
            </a:r>
          </a:p>
          <a:p>
            <a:pPr marL="182563" marR="0" lvl="0" indent="-182563"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smtClean="0">
                <a:ln>
                  <a:noFill/>
                </a:ln>
                <a:solidFill>
                  <a:schemeClr val="tx1"/>
                </a:solidFill>
                <a:effectLst/>
                <a:latin typeface="Arial" panose="020B0604020202020204" pitchFamily="34" charset="0"/>
              </a:rPr>
              <a:t>To show that emotional abuse is often a precursor to serious acts of physical abuse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34592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3"/>
          <p:cNvSpPr/>
          <p:nvPr/>
        </p:nvSpPr>
        <p:spPr>
          <a:xfrm>
            <a:off x="-16934"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13829" y="5612689"/>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noChangeArrowheads="1"/>
          </p:cNvSpPr>
          <p:nvPr>
            <p:ph idx="1"/>
          </p:nvPr>
        </p:nvSpPr>
        <p:spPr bwMode="auto">
          <a:xfrm>
            <a:off x="205659" y="629720"/>
            <a:ext cx="8731530"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Bef>
                <a:spcPts val="0"/>
              </a:spcBef>
              <a:spcAft>
                <a:spcPts val="1200"/>
              </a:spcAft>
            </a:pPr>
            <a:r>
              <a:rPr lang="en-GB" sz="2200" dirty="0" err="1"/>
              <a:t>Dr.</a:t>
            </a:r>
            <a:r>
              <a:rPr lang="en-GB" sz="2200" dirty="0"/>
              <a:t> Bob Smith is a general </a:t>
            </a:r>
            <a:r>
              <a:rPr lang="en-GB" sz="2200" dirty="0" smtClean="0"/>
              <a:t>surgeon. His wife</a:t>
            </a:r>
            <a:r>
              <a:rPr lang="en-GB" sz="2200" dirty="0"/>
              <a:t>, </a:t>
            </a:r>
            <a:r>
              <a:rPr lang="en-GB" sz="2200" dirty="0" err="1"/>
              <a:t>Dr.</a:t>
            </a:r>
            <a:r>
              <a:rPr lang="en-GB" sz="2200" dirty="0"/>
              <a:t> Carol Jones, is a general </a:t>
            </a:r>
            <a:r>
              <a:rPr lang="en-GB" sz="2200" dirty="0" smtClean="0"/>
              <a:t>practitioner. Both practise </a:t>
            </a:r>
            <a:r>
              <a:rPr lang="en-GB" sz="2200" dirty="0"/>
              <a:t>in an urban </a:t>
            </a:r>
            <a:r>
              <a:rPr lang="en-GB" sz="2200" dirty="0" smtClean="0"/>
              <a:t>setting. </a:t>
            </a:r>
            <a:endParaRPr lang="en-GB" sz="2200" dirty="0" smtClean="0"/>
          </a:p>
          <a:p>
            <a:pPr>
              <a:spcBef>
                <a:spcPts val="0"/>
              </a:spcBef>
              <a:spcAft>
                <a:spcPts val="1200"/>
              </a:spcAft>
            </a:pPr>
            <a:r>
              <a:rPr lang="en-GB" sz="2200" dirty="0" smtClean="0"/>
              <a:t>They </a:t>
            </a:r>
            <a:r>
              <a:rPr lang="en-GB" sz="2200" dirty="0"/>
              <a:t>met in medical </a:t>
            </a:r>
            <a:r>
              <a:rPr lang="en-GB" sz="2200" dirty="0" smtClean="0"/>
              <a:t>school, married </a:t>
            </a:r>
            <a:r>
              <a:rPr lang="en-GB" sz="2200" dirty="0"/>
              <a:t>in their first year of </a:t>
            </a:r>
            <a:r>
              <a:rPr lang="en-GB" sz="2200" dirty="0" smtClean="0"/>
              <a:t>residency and  </a:t>
            </a:r>
            <a:r>
              <a:rPr lang="en-GB" sz="2200" dirty="0"/>
              <a:t>have been in practice for ten </a:t>
            </a:r>
            <a:r>
              <a:rPr lang="en-GB" sz="2200" dirty="0" smtClean="0"/>
              <a:t>years</a:t>
            </a:r>
          </a:p>
          <a:p>
            <a:pPr>
              <a:spcBef>
                <a:spcPts val="0"/>
              </a:spcBef>
              <a:spcAft>
                <a:spcPts val="1200"/>
              </a:spcAft>
            </a:pPr>
            <a:r>
              <a:rPr lang="en-GB" sz="2200" dirty="0" smtClean="0"/>
              <a:t>They </a:t>
            </a:r>
            <a:r>
              <a:rPr lang="en-GB" sz="2200" dirty="0"/>
              <a:t>have two children, ages 5 and </a:t>
            </a:r>
            <a:r>
              <a:rPr lang="en-GB" sz="2200" dirty="0" smtClean="0"/>
              <a:t>7</a:t>
            </a:r>
            <a:r>
              <a:rPr lang="en-GB" sz="2200" dirty="0"/>
              <a:t> </a:t>
            </a:r>
            <a:r>
              <a:rPr lang="en-GB" sz="2200" dirty="0" smtClean="0"/>
              <a:t>years. Carol </a:t>
            </a:r>
            <a:r>
              <a:rPr lang="en-GB" sz="2200" dirty="0"/>
              <a:t>took three weeks off on maternity leave with each child, as her practice was still relatively new at that time and she did not feel she could take the year maternity leave that many of her friends in salaried positions could </a:t>
            </a:r>
            <a:r>
              <a:rPr lang="en-GB" sz="2200" dirty="0" smtClean="0"/>
              <a:t>take</a:t>
            </a:r>
            <a:endParaRPr lang="en-GB" sz="2200" dirty="0"/>
          </a:p>
          <a:p>
            <a:pPr>
              <a:spcBef>
                <a:spcPts val="0"/>
              </a:spcBef>
              <a:spcAft>
                <a:spcPts val="1200"/>
              </a:spcAft>
            </a:pPr>
            <a:r>
              <a:rPr lang="en-GB" sz="2200" dirty="0"/>
              <a:t>Things are not going well. Bob is on call every second night since the third general surgeon left for the States last year and the hospital has not been able to attract another surgeon.  He is so tired that he wonders at the completion of some surgeries whether he has done his </a:t>
            </a:r>
            <a:r>
              <a:rPr lang="en-GB" sz="2200" dirty="0" smtClean="0"/>
              <a:t>best</a:t>
            </a:r>
            <a:r>
              <a:rPr lang="en-GB" sz="2200" dirty="0"/>
              <a:t> </a:t>
            </a:r>
            <a:endParaRPr lang="en-GB" sz="2200" dirty="0" smtClean="0"/>
          </a:p>
          <a:p>
            <a:pPr>
              <a:spcBef>
                <a:spcPts val="0"/>
              </a:spcBef>
            </a:pPr>
            <a:r>
              <a:rPr lang="en-GB" sz="2200" dirty="0" smtClean="0"/>
              <a:t>He </a:t>
            </a:r>
            <a:r>
              <a:rPr lang="en-GB" sz="2200" dirty="0"/>
              <a:t>is currently in the middle of a legal suit, which is taking </a:t>
            </a:r>
            <a:r>
              <a:rPr lang="en-GB" sz="2200" dirty="0" smtClean="0"/>
              <a:t/>
            </a:r>
            <a:br>
              <a:rPr lang="en-GB" sz="2200" dirty="0" smtClean="0"/>
            </a:br>
            <a:r>
              <a:rPr lang="en-GB" sz="2200" dirty="0" smtClean="0"/>
              <a:t>so </a:t>
            </a:r>
            <a:r>
              <a:rPr lang="en-GB" sz="2200" dirty="0"/>
              <a:t>much of his </a:t>
            </a:r>
            <a:r>
              <a:rPr lang="en-GB" sz="2200" dirty="0" smtClean="0"/>
              <a:t>time</a:t>
            </a:r>
            <a:r>
              <a:rPr lang="en-GB" sz="2200" dirty="0"/>
              <a:t> </a:t>
            </a:r>
            <a:endParaRPr kumimoji="0" lang="en-US" altLang="en-US" sz="2200" b="0" i="0" u="none" strike="noStrike" cap="none" normalizeH="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20387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848" y="748415"/>
            <a:ext cx="9019562" cy="5145435"/>
          </a:xfrm>
        </p:spPr>
        <p:txBody>
          <a:bodyPr>
            <a:noAutofit/>
          </a:bodyPr>
          <a:lstStyle/>
          <a:p>
            <a:pPr eaLnBrk="0" fontAlgn="base" hangingPunct="0">
              <a:spcBef>
                <a:spcPct val="0"/>
              </a:spcBef>
              <a:spcAft>
                <a:spcPts val="1200"/>
              </a:spcAft>
            </a:pPr>
            <a:r>
              <a:rPr lang="en-US" altLang="en-US" sz="2400" dirty="0" smtClean="0">
                <a:latin typeface="Arial" panose="020B0604020202020204" pitchFamily="34" charset="0"/>
              </a:rPr>
              <a:t>Bob</a:t>
            </a:r>
            <a:r>
              <a:rPr lang="en-GB" sz="2400" dirty="0" smtClean="0"/>
              <a:t> </a:t>
            </a:r>
            <a:r>
              <a:rPr lang="en-GB" sz="2400" dirty="0" smtClean="0">
                <a:latin typeface="Arial" panose="020B0604020202020204" pitchFamily="34" charset="0"/>
                <a:cs typeface="Arial" panose="020B0604020202020204" pitchFamily="34" charset="0"/>
              </a:rPr>
              <a:t>comes </a:t>
            </a:r>
            <a:r>
              <a:rPr lang="en-GB" sz="2400" dirty="0">
                <a:latin typeface="Arial" panose="020B0604020202020204" pitchFamily="34" charset="0"/>
                <a:cs typeface="Arial" panose="020B0604020202020204" pitchFamily="34" charset="0"/>
              </a:rPr>
              <a:t>home at night and drinks </a:t>
            </a:r>
            <a:r>
              <a:rPr lang="en-GB" sz="2400" dirty="0" smtClean="0">
                <a:latin typeface="Arial" panose="020B0604020202020204" pitchFamily="34" charset="0"/>
                <a:cs typeface="Arial" panose="020B0604020202020204" pitchFamily="34" charset="0"/>
              </a:rPr>
              <a:t>vodka to feel much </a:t>
            </a:r>
            <a:r>
              <a:rPr lang="en-GB" sz="2400" dirty="0">
                <a:latin typeface="Arial" panose="020B0604020202020204" pitchFamily="34" charset="0"/>
                <a:cs typeface="Arial" panose="020B0604020202020204" pitchFamily="34" charset="0"/>
              </a:rPr>
              <a:t>more </a:t>
            </a:r>
            <a:r>
              <a:rPr lang="en-GB" sz="2400" dirty="0" smtClean="0">
                <a:latin typeface="Arial" panose="020B0604020202020204" pitchFamily="34" charset="0"/>
                <a:cs typeface="Arial" panose="020B0604020202020204" pitchFamily="34" charset="0"/>
              </a:rPr>
              <a:t>relaxed. He does </a:t>
            </a:r>
            <a:r>
              <a:rPr lang="en-GB" sz="2400" dirty="0">
                <a:latin typeface="Arial" panose="020B0604020202020204" pitchFamily="34" charset="0"/>
                <a:cs typeface="Arial" panose="020B0604020202020204" pitchFamily="34" charset="0"/>
              </a:rPr>
              <a:t>not have to worry about the smell of alcohol on his breath if he should get called </a:t>
            </a:r>
            <a:r>
              <a:rPr lang="en-GB" sz="2400" dirty="0" smtClean="0">
                <a:latin typeface="Arial" panose="020B0604020202020204" pitchFamily="34" charset="0"/>
                <a:cs typeface="Arial" panose="020B0604020202020204" pitchFamily="34" charset="0"/>
              </a:rPr>
              <a:t>back</a:t>
            </a:r>
            <a:endParaRPr lang="en-GB" sz="2400" dirty="0">
              <a:latin typeface="Arial" panose="020B0604020202020204" pitchFamily="34" charset="0"/>
              <a:cs typeface="Arial" panose="020B0604020202020204" pitchFamily="34" charset="0"/>
            </a:endParaRPr>
          </a:p>
          <a:p>
            <a:pPr eaLnBrk="0" fontAlgn="base" hangingPunct="0">
              <a:spcBef>
                <a:spcPct val="0"/>
              </a:spcBef>
              <a:spcAft>
                <a:spcPts val="1200"/>
              </a:spcAft>
            </a:pPr>
            <a:r>
              <a:rPr lang="en-GB" sz="2400" dirty="0" smtClean="0">
                <a:latin typeface="Arial" panose="020B0604020202020204" pitchFamily="34" charset="0"/>
                <a:cs typeface="Arial" panose="020B0604020202020204" pitchFamily="34" charset="0"/>
              </a:rPr>
              <a:t>He </a:t>
            </a:r>
            <a:r>
              <a:rPr lang="en-GB" sz="2400" dirty="0">
                <a:latin typeface="Arial" panose="020B0604020202020204" pitchFamily="34" charset="0"/>
                <a:cs typeface="Arial" panose="020B0604020202020204" pitchFamily="34" charset="0"/>
              </a:rPr>
              <a:t>does not want to seek help in case word of his difficulties negatively influences his medical </a:t>
            </a:r>
            <a:r>
              <a:rPr lang="en-GB" sz="2400" dirty="0" smtClean="0">
                <a:latin typeface="Arial" panose="020B0604020202020204" pitchFamily="34" charset="0"/>
                <a:cs typeface="Arial" panose="020B0604020202020204" pitchFamily="34" charset="0"/>
              </a:rPr>
              <a:t>practice</a:t>
            </a:r>
          </a:p>
          <a:p>
            <a:pPr>
              <a:spcBef>
                <a:spcPts val="0"/>
              </a:spcBef>
              <a:spcAft>
                <a:spcPts val="1200"/>
              </a:spcAft>
            </a:pPr>
            <a:r>
              <a:rPr lang="en-GB" sz="2400" dirty="0" smtClean="0">
                <a:latin typeface="Arial" panose="020B0604020202020204" pitchFamily="34" charset="0"/>
                <a:cs typeface="Arial" panose="020B0604020202020204" pitchFamily="34" charset="0"/>
              </a:rPr>
              <a:t>Carol </a:t>
            </a:r>
            <a:r>
              <a:rPr lang="en-GB" sz="2400" dirty="0">
                <a:latin typeface="Arial" panose="020B0604020202020204" pitchFamily="34" charset="0"/>
                <a:cs typeface="Arial" panose="020B0604020202020204" pitchFamily="34" charset="0"/>
              </a:rPr>
              <a:t>is becoming increasingly stressed as well.  Her office is always overbooked, as she has had to cut down to 3 days </a:t>
            </a:r>
            <a:r>
              <a:rPr lang="en-GB" sz="2400" dirty="0" smtClean="0">
                <a:latin typeface="Arial" panose="020B0604020202020204" pitchFamily="34" charset="0"/>
                <a:cs typeface="Arial" panose="020B0604020202020204" pitchFamily="34" charset="0"/>
              </a:rPr>
              <a:t>work</a:t>
            </a:r>
            <a:r>
              <a:rPr lang="en-GB" sz="2400" dirty="0">
                <a:latin typeface="Arial" panose="020B0604020202020204" pitchFamily="34" charset="0"/>
                <a:cs typeface="Arial" panose="020B0604020202020204" pitchFamily="34" charset="0"/>
              </a:rPr>
              <a:t>, to be able to take care of the needs of the </a:t>
            </a:r>
            <a:r>
              <a:rPr lang="en-GB" sz="2400" dirty="0" smtClean="0">
                <a:latin typeface="Arial" panose="020B0604020202020204" pitchFamily="34" charset="0"/>
                <a:cs typeface="Arial" panose="020B0604020202020204" pitchFamily="34" charset="0"/>
              </a:rPr>
              <a:t>children </a:t>
            </a:r>
            <a:r>
              <a:rPr lang="en-GB" sz="2400" dirty="0">
                <a:latin typeface="Arial" panose="020B0604020202020204" pitchFamily="34" charset="0"/>
                <a:cs typeface="Arial" panose="020B0604020202020204" pitchFamily="34" charset="0"/>
              </a:rPr>
              <a:t> </a:t>
            </a:r>
            <a:endParaRPr lang="en-GB" sz="2400" dirty="0" smtClean="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She </a:t>
            </a:r>
            <a:r>
              <a:rPr lang="en-GB" sz="2400" dirty="0">
                <a:latin typeface="Arial" panose="020B0604020202020204" pitchFamily="34" charset="0"/>
                <a:cs typeface="Arial" panose="020B0604020202020204" pitchFamily="34" charset="0"/>
              </a:rPr>
              <a:t>still has the office overhead to contend with, but not the volume of patients to justify the costs.  She is feeling more like a single parent, running the two children to lessons and sports by herself as Bob is always either at the office or the </a:t>
            </a:r>
            <a:r>
              <a:rPr lang="en-GB" sz="2400" dirty="0" smtClean="0">
                <a:latin typeface="Arial" panose="020B0604020202020204" pitchFamily="34" charset="0"/>
                <a:cs typeface="Arial" panose="020B0604020202020204" pitchFamily="34" charset="0"/>
              </a:rPr>
              <a:t>hospital</a:t>
            </a:r>
            <a:endParaRPr lang="en-GB" sz="2400" dirty="0">
              <a:latin typeface="Arial" panose="020B0604020202020204" pitchFamily="34" charset="0"/>
              <a:cs typeface="Arial" panose="020B0604020202020204" pitchFamily="34" charset="0"/>
            </a:endParaRPr>
          </a:p>
          <a:p>
            <a:pPr marL="0" lvl="0" indent="0" eaLnBrk="0" fontAlgn="base" hangingPunct="0">
              <a:spcBef>
                <a:spcPct val="0"/>
              </a:spcBef>
              <a:spcAft>
                <a:spcPct val="0"/>
              </a:spcAft>
              <a:buNone/>
            </a:pPr>
            <a:endParaRPr lang="en-US" altLang="en-US" sz="2400" dirty="0">
              <a:latin typeface="Arial" panose="020B0604020202020204" pitchFamily="34" charset="0"/>
            </a:endParaRPr>
          </a:p>
          <a:p>
            <a:pPr marL="0" lvl="0" indent="0" eaLnBrk="0" fontAlgn="base" hangingPunct="0">
              <a:spcBef>
                <a:spcPct val="0"/>
              </a:spcBef>
              <a:spcAft>
                <a:spcPct val="0"/>
              </a:spcAft>
              <a:buNone/>
            </a:pPr>
            <a:r>
              <a:rPr lang="en-GB" sz="1800" dirty="0" smtClean="0"/>
              <a:t>     </a:t>
            </a:r>
            <a:endParaRPr lang="en-GB" sz="1800" dirty="0"/>
          </a:p>
        </p:txBody>
      </p:sp>
      <p:sp>
        <p:nvSpPr>
          <p:cNvPr id="4" name="Rechteck 13"/>
          <p:cNvSpPr/>
          <p:nvPr/>
        </p:nvSpPr>
        <p:spPr>
          <a:xfrm>
            <a:off x="0" y="10996"/>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2050" y="5785346"/>
            <a:ext cx="1223360" cy="124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445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848" y="748415"/>
            <a:ext cx="9019562" cy="5488897"/>
          </a:xfrm>
        </p:spPr>
        <p:txBody>
          <a:bodyPr>
            <a:noAutofit/>
          </a:bodyPr>
          <a:lstStyle/>
          <a:p>
            <a:pPr>
              <a:spcAft>
                <a:spcPts val="1200"/>
              </a:spcAft>
            </a:pPr>
            <a:r>
              <a:rPr lang="en-GB" sz="2400" dirty="0" smtClean="0"/>
              <a:t>One tiring </a:t>
            </a:r>
            <a:r>
              <a:rPr lang="en-GB" sz="2400" dirty="0"/>
              <a:t>day, Carol comes home after the children’s swimming lesson to find Bob drunk and asleep on the couch.  After putting the children to bed, Carol awakens Bob and confronts him with his increasing alcohol </a:t>
            </a:r>
            <a:r>
              <a:rPr lang="en-GB" sz="2400" dirty="0" smtClean="0"/>
              <a:t>use and </a:t>
            </a:r>
            <a:r>
              <a:rPr lang="en-GB" sz="2400" dirty="0"/>
              <a:t>withdrawal from family duties.  Bob is so angry that he hits Carol and blackens her </a:t>
            </a:r>
            <a:r>
              <a:rPr lang="en-GB" sz="2400" dirty="0" smtClean="0"/>
              <a:t>eye</a:t>
            </a:r>
            <a:endParaRPr lang="en-GB" sz="2400" dirty="0"/>
          </a:p>
          <a:p>
            <a:pPr>
              <a:spcAft>
                <a:spcPts val="1200"/>
              </a:spcAft>
            </a:pPr>
            <a:r>
              <a:rPr lang="en-GB" sz="2400" dirty="0"/>
              <a:t>At the office the next day, Carol makes up an excuse about a household injury to explain her black eye.  She realizes that Bob is a good husband and that the stress of work, the current litigation, both coupled with alcohol, brought out this atypical </a:t>
            </a:r>
            <a:r>
              <a:rPr lang="en-GB" sz="2400" dirty="0" smtClean="0"/>
              <a:t>behaviour</a:t>
            </a:r>
          </a:p>
          <a:p>
            <a:r>
              <a:rPr lang="en-GB" sz="2400" dirty="0" smtClean="0"/>
              <a:t>After </a:t>
            </a:r>
            <a:r>
              <a:rPr lang="en-GB" sz="2400" dirty="0"/>
              <a:t>repeated episodes of physical abuse, their relationship deteriorates and Carol tells Bob that she is going to leave him and take the children.  Bob pleads for Carol to go to joint counselling, as he has not been himself and really does love </a:t>
            </a:r>
            <a:r>
              <a:rPr lang="en-GB" sz="2400"/>
              <a:t>them </a:t>
            </a:r>
            <a:r>
              <a:rPr lang="en-GB" sz="2400" smtClean="0"/>
              <a:t>all</a:t>
            </a:r>
            <a:endParaRPr lang="en-GB" sz="2400" dirty="0"/>
          </a:p>
          <a:p>
            <a:pPr lvl="0" eaLnBrk="0" fontAlgn="base" hangingPunct="0">
              <a:spcBef>
                <a:spcPct val="0"/>
              </a:spcBef>
              <a:spcAft>
                <a:spcPct val="0"/>
              </a:spcAft>
            </a:pPr>
            <a:endParaRPr lang="en-US" altLang="en-US" sz="2400" dirty="0">
              <a:latin typeface="Arial" panose="020B0604020202020204" pitchFamily="34" charset="0"/>
            </a:endParaRPr>
          </a:p>
          <a:p>
            <a:pPr marL="0" lvl="0" indent="0" eaLnBrk="0" fontAlgn="base" hangingPunct="0">
              <a:spcBef>
                <a:spcPct val="0"/>
              </a:spcBef>
              <a:spcAft>
                <a:spcPct val="0"/>
              </a:spcAft>
              <a:buNone/>
            </a:pPr>
            <a:r>
              <a:rPr lang="en-GB" sz="1800" dirty="0" smtClean="0"/>
              <a:t>     </a:t>
            </a:r>
            <a:endParaRPr lang="en-GB" sz="1800" dirty="0"/>
          </a:p>
        </p:txBody>
      </p:sp>
      <p:sp>
        <p:nvSpPr>
          <p:cNvPr id="4" name="Rechteck 1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2050" y="5785346"/>
            <a:ext cx="1223360" cy="124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394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438" y="818910"/>
            <a:ext cx="9019562" cy="5145435"/>
          </a:xfrm>
        </p:spPr>
        <p:txBody>
          <a:bodyPr>
            <a:noAutofit/>
          </a:bodyPr>
          <a:lstStyle/>
          <a:p>
            <a:pPr marL="0" lvl="0" indent="0" eaLnBrk="0" fontAlgn="base" hangingPunct="0">
              <a:spcBef>
                <a:spcPct val="0"/>
              </a:spcBef>
              <a:spcAft>
                <a:spcPct val="0"/>
              </a:spcAft>
              <a:buNone/>
            </a:pPr>
            <a:endParaRPr lang="en-US" altLang="en-US" sz="2400" dirty="0">
              <a:latin typeface="Arial" panose="020B0604020202020204" pitchFamily="34" charset="0"/>
            </a:endParaRPr>
          </a:p>
          <a:p>
            <a:pPr marL="0" lvl="0" indent="0" eaLnBrk="0" fontAlgn="base" hangingPunct="0">
              <a:spcBef>
                <a:spcPct val="0"/>
              </a:spcBef>
              <a:spcAft>
                <a:spcPct val="0"/>
              </a:spcAft>
              <a:buNone/>
            </a:pPr>
            <a:r>
              <a:rPr lang="en-GB" sz="1800" dirty="0" smtClean="0"/>
              <a:t>     </a:t>
            </a:r>
            <a:endParaRPr lang="en-GB" sz="1800" dirty="0"/>
          </a:p>
        </p:txBody>
      </p:sp>
      <p:sp>
        <p:nvSpPr>
          <p:cNvPr id="4" name="Rechteck 13"/>
          <p:cNvSpPr/>
          <p:nvPr/>
        </p:nvSpPr>
        <p:spPr>
          <a:xfrm>
            <a:off x="0" y="-3325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smtClean="0">
                <a:solidFill>
                  <a:srgbClr val="002060"/>
                </a:solidFill>
                <a:latin typeface="Arial" panose="020B0604020202020204" pitchFamily="34" charset="0"/>
                <a:cs typeface="Arial" panose="020B0604020202020204" pitchFamily="34" charset="0"/>
              </a:rPr>
              <a:t>Case details</a:t>
            </a:r>
            <a:endParaRPr lang="de-DE" sz="3200" b="1" dirty="0">
              <a:solidFill>
                <a:srgbClr val="002060"/>
              </a:solidFill>
              <a:latin typeface="Arial" panose="020B0604020202020204" pitchFamily="34" charset="0"/>
              <a:cs typeface="Arial" panose="020B0604020202020204" pitchFamily="34" charset="0"/>
            </a:endParaRPr>
          </a:p>
        </p:txBody>
      </p:sp>
      <p:sp>
        <p:nvSpPr>
          <p:cNvPr id="5"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pic>
        <p:nvPicPr>
          <p:cNvPr id="6"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2050" y="5785346"/>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934" y="818910"/>
            <a:ext cx="9045850" cy="5355312"/>
          </a:xfrm>
          <a:prstGeom prst="rect">
            <a:avLst/>
          </a:prstGeom>
        </p:spPr>
        <p:txBody>
          <a:bodyPr wrap="square">
            <a:spAutoFit/>
          </a:bodyPr>
          <a:lstStyle/>
          <a:p>
            <a:pPr marL="342900" indent="-342900">
              <a:spcAft>
                <a:spcPts val="1200"/>
              </a:spcAft>
              <a:buFont typeface="Arial" panose="020B0604020202020204" pitchFamily="34" charset="0"/>
              <a:buChar char="•"/>
            </a:pPr>
            <a:r>
              <a:rPr lang="en-GB" sz="2400" dirty="0">
                <a:latin typeface="Arial" panose="020B0604020202020204" pitchFamily="34" charset="0"/>
                <a:cs typeface="Arial" panose="020B0604020202020204" pitchFamily="34" charset="0"/>
              </a:rPr>
              <a:t>Carol does not have much hope for success </a:t>
            </a:r>
            <a:r>
              <a:rPr lang="en-GB" sz="2400" dirty="0" smtClean="0">
                <a:latin typeface="Arial" panose="020B0604020202020204" pitchFamily="34" charset="0"/>
                <a:cs typeface="Arial" panose="020B0604020202020204" pitchFamily="34" charset="0"/>
              </a:rPr>
              <a:t>of the </a:t>
            </a:r>
            <a:r>
              <a:rPr lang="en-GB" sz="2400" dirty="0">
                <a:latin typeface="Arial" panose="020B0604020202020204" pitchFamily="34" charset="0"/>
                <a:cs typeface="Arial" panose="020B0604020202020204" pitchFamily="34" charset="0"/>
              </a:rPr>
              <a:t>counselling, but feels guilty about leaving, so she gives counselling a </a:t>
            </a:r>
            <a:r>
              <a:rPr lang="en-GB" sz="2400" dirty="0" smtClean="0">
                <a:latin typeface="Arial" panose="020B0604020202020204" pitchFamily="34" charset="0"/>
                <a:cs typeface="Arial" panose="020B0604020202020204" pitchFamily="34" charset="0"/>
              </a:rPr>
              <a:t>try </a:t>
            </a:r>
            <a:r>
              <a:rPr lang="en-GB" sz="2400" dirty="0">
                <a:latin typeface="Arial" panose="020B0604020202020204" pitchFamily="34" charset="0"/>
                <a:cs typeface="Arial" panose="020B0604020202020204" pitchFamily="34" charset="0"/>
              </a:rPr>
              <a:t> </a:t>
            </a:r>
            <a:endParaRPr lang="en-GB" sz="2400" dirty="0" smtClean="0">
              <a:latin typeface="Arial" panose="020B0604020202020204" pitchFamily="34" charset="0"/>
              <a:cs typeface="Arial" panose="020B0604020202020204" pitchFamily="34" charset="0"/>
            </a:endParaRPr>
          </a:p>
          <a:p>
            <a:pPr marL="342900" indent="-342900">
              <a:spcAft>
                <a:spcPts val="1200"/>
              </a:spcAft>
              <a:buFont typeface="Arial" panose="020B0604020202020204" pitchFamily="34" charset="0"/>
              <a:buChar char="•"/>
            </a:pPr>
            <a:r>
              <a:rPr lang="en-GB" sz="2400" dirty="0" smtClean="0">
                <a:latin typeface="Arial" panose="020B0604020202020204" pitchFamily="34" charset="0"/>
                <a:cs typeface="Arial" panose="020B0604020202020204" pitchFamily="34" charset="0"/>
              </a:rPr>
              <a:t>The </a:t>
            </a:r>
            <a:r>
              <a:rPr lang="en-GB" sz="2400" dirty="0">
                <a:latin typeface="Arial" panose="020B0604020202020204" pitchFamily="34" charset="0"/>
                <a:cs typeface="Arial" panose="020B0604020202020204" pitchFamily="34" charset="0"/>
              </a:rPr>
              <a:t>female counsellor feels threatened dealing with two physicians.  After six sessions, nothing is resolved and Carol makes plans to leave with the </a:t>
            </a:r>
            <a:r>
              <a:rPr lang="en-GB" sz="2400" dirty="0" smtClean="0">
                <a:latin typeface="Arial" panose="020B0604020202020204" pitchFamily="34" charset="0"/>
                <a:cs typeface="Arial" panose="020B0604020202020204" pitchFamily="34" charset="0"/>
              </a:rPr>
              <a:t>children</a:t>
            </a:r>
          </a:p>
          <a:p>
            <a:pPr marL="342900" indent="-342900">
              <a:spcAft>
                <a:spcPts val="1200"/>
              </a:spcAft>
              <a:buFont typeface="Arial" panose="020B0604020202020204" pitchFamily="34" charset="0"/>
              <a:buChar char="•"/>
            </a:pPr>
            <a:r>
              <a:rPr lang="en-GB" sz="2400" dirty="0" smtClean="0">
                <a:latin typeface="Arial" panose="020B0604020202020204" pitchFamily="34" charset="0"/>
                <a:cs typeface="Arial" panose="020B0604020202020204" pitchFamily="34" charset="0"/>
              </a:rPr>
              <a:t>Bob </a:t>
            </a:r>
            <a:r>
              <a:rPr lang="en-GB" sz="2400" dirty="0">
                <a:latin typeface="Arial" panose="020B0604020202020204" pitchFamily="34" charset="0"/>
                <a:cs typeface="Arial" panose="020B0604020202020204" pitchFamily="34" charset="0"/>
              </a:rPr>
              <a:t>finishes his court case and is found guilty of malpractice.  He wonders what is the point in living—his reputation as a surgeon is tarnished, his wife and children are leaving him and he is exhausted and overworked.  He goes home and </a:t>
            </a:r>
            <a:r>
              <a:rPr lang="en-GB" sz="2400" dirty="0" smtClean="0">
                <a:latin typeface="Arial" panose="020B0604020202020204" pitchFamily="34" charset="0"/>
                <a:cs typeface="Arial" panose="020B0604020202020204" pitchFamily="34" charset="0"/>
              </a:rPr>
              <a:t>drinks</a:t>
            </a:r>
            <a:r>
              <a:rPr lang="en-GB" sz="2400" dirty="0">
                <a:latin typeface="Arial" panose="020B0604020202020204" pitchFamily="34" charset="0"/>
                <a:cs typeface="Arial" panose="020B0604020202020204" pitchFamily="34" charset="0"/>
              </a:rPr>
              <a:t> </a:t>
            </a:r>
            <a:endParaRPr lang="en-GB" sz="24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smtClean="0">
                <a:latin typeface="Arial" panose="020B0604020202020204" pitchFamily="34" charset="0"/>
                <a:cs typeface="Arial" panose="020B0604020202020204" pitchFamily="34" charset="0"/>
              </a:rPr>
              <a:t>When </a:t>
            </a:r>
            <a:r>
              <a:rPr lang="en-GB" sz="2400" dirty="0">
                <a:latin typeface="Arial" panose="020B0604020202020204" pitchFamily="34" charset="0"/>
                <a:cs typeface="Arial" panose="020B0604020202020204" pitchFamily="34" charset="0"/>
              </a:rPr>
              <a:t>he hears Carol and the children driving into the garage, he picks up his hunting rifle, killing them and then turning it on </a:t>
            </a:r>
            <a:r>
              <a:rPr lang="en-GB" sz="2400" dirty="0" smtClean="0">
                <a:latin typeface="Arial" panose="020B0604020202020204" pitchFamily="34" charset="0"/>
                <a:cs typeface="Arial" panose="020B0604020202020204" pitchFamily="34" charset="0"/>
              </a:rPr>
              <a:t>himself</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71621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16934" y="299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3136" y="560512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0" y="896641"/>
            <a:ext cx="9036496" cy="5410848"/>
          </a:xfrm>
        </p:spPr>
        <p:txBody>
          <a:bodyPr>
            <a:normAutofit fontScale="92500" lnSpcReduction="10000"/>
          </a:bodyPr>
          <a:lstStyle/>
          <a:p>
            <a:pPr>
              <a:spcAft>
                <a:spcPts val="1200"/>
              </a:spcAft>
            </a:pPr>
            <a:r>
              <a:rPr lang="en-GB" sz="2600" b="1" dirty="0">
                <a:latin typeface="Arial" panose="020B0604020202020204" pitchFamily="34" charset="0"/>
                <a:cs typeface="Arial" panose="020B0604020202020204" pitchFamily="34" charset="0"/>
              </a:rPr>
              <a:t>Medical marriages are often difficult</a:t>
            </a:r>
            <a:r>
              <a:rPr lang="en-GB" sz="2600" dirty="0">
                <a:latin typeface="Arial" panose="020B0604020202020204" pitchFamily="34" charset="0"/>
                <a:cs typeface="Arial" panose="020B0604020202020204" pitchFamily="34" charset="0"/>
              </a:rPr>
              <a:t>.  The woman often has to take second place to her husband in career choice and academic </a:t>
            </a:r>
            <a:r>
              <a:rPr lang="en-GB" sz="2600" dirty="0" smtClean="0">
                <a:latin typeface="Arial" panose="020B0604020202020204" pitchFamily="34" charset="0"/>
                <a:cs typeface="Arial" panose="020B0604020202020204" pitchFamily="34" charset="0"/>
              </a:rPr>
              <a:t>advancement</a:t>
            </a:r>
            <a:endParaRPr lang="en-GB" sz="2600" dirty="0">
              <a:latin typeface="Arial" panose="020B0604020202020204" pitchFamily="34" charset="0"/>
              <a:cs typeface="Arial" panose="020B0604020202020204" pitchFamily="34" charset="0"/>
            </a:endParaRPr>
          </a:p>
          <a:p>
            <a:pPr>
              <a:spcAft>
                <a:spcPts val="1200"/>
              </a:spcAft>
            </a:pPr>
            <a:r>
              <a:rPr lang="en-GB" sz="2600" b="1" dirty="0" smtClean="0">
                <a:latin typeface="Arial" panose="020B0604020202020204" pitchFamily="34" charset="0"/>
                <a:cs typeface="Arial" panose="020B0604020202020204" pitchFamily="34" charset="0"/>
              </a:rPr>
              <a:t>Women </a:t>
            </a:r>
            <a:r>
              <a:rPr lang="en-GB" sz="2600" b="1" dirty="0">
                <a:latin typeface="Arial" panose="020B0604020202020204" pitchFamily="34" charset="0"/>
                <a:cs typeface="Arial" panose="020B0604020202020204" pitchFamily="34" charset="0"/>
              </a:rPr>
              <a:t>physicians often have an excessive sense of commitment to make their work successful</a:t>
            </a:r>
            <a:r>
              <a:rPr lang="en-GB" sz="2600" dirty="0">
                <a:latin typeface="Arial" panose="020B0604020202020204" pitchFamily="34" charset="0"/>
                <a:cs typeface="Arial" panose="020B0604020202020204" pitchFamily="34" charset="0"/>
              </a:rPr>
              <a:t>, just to show that they are capable of “having it all</a:t>
            </a:r>
            <a:r>
              <a:rPr lang="en-GB" sz="2600" dirty="0" smtClean="0">
                <a:latin typeface="Arial" panose="020B0604020202020204" pitchFamily="34" charset="0"/>
                <a:cs typeface="Arial" panose="020B0604020202020204" pitchFamily="34" charset="0"/>
              </a:rPr>
              <a:t>” - career</a:t>
            </a:r>
            <a:r>
              <a:rPr lang="en-GB" sz="2600" dirty="0">
                <a:latin typeface="Arial" panose="020B0604020202020204" pitchFamily="34" charset="0"/>
                <a:cs typeface="Arial" panose="020B0604020202020204" pitchFamily="34" charset="0"/>
              </a:rPr>
              <a:t>, family, husband, etc.</a:t>
            </a:r>
          </a:p>
          <a:p>
            <a:pPr>
              <a:spcAft>
                <a:spcPts val="1200"/>
              </a:spcAft>
            </a:pPr>
            <a:r>
              <a:rPr lang="en-GB" sz="2600" b="1" dirty="0" smtClean="0">
                <a:latin typeface="Arial" panose="020B0604020202020204" pitchFamily="34" charset="0"/>
                <a:cs typeface="Arial" panose="020B0604020202020204" pitchFamily="34" charset="0"/>
              </a:rPr>
              <a:t>Bob </a:t>
            </a:r>
            <a:r>
              <a:rPr lang="en-GB" sz="2600" b="1" dirty="0">
                <a:latin typeface="Arial" panose="020B0604020202020204" pitchFamily="34" charset="0"/>
                <a:cs typeface="Arial" panose="020B0604020202020204" pitchFamily="34" charset="0"/>
              </a:rPr>
              <a:t>realizes that he is not coping </a:t>
            </a:r>
            <a:r>
              <a:rPr lang="en-GB" sz="2600" dirty="0">
                <a:latin typeface="Arial" panose="020B0604020202020204" pitchFamily="34" charset="0"/>
                <a:cs typeface="Arial" panose="020B0604020202020204" pitchFamily="34" charset="0"/>
              </a:rPr>
              <a:t>but as a physician and leader in the community does not want to let anyone know that he needs any help.  </a:t>
            </a:r>
            <a:r>
              <a:rPr lang="en-GB" sz="2600" b="1" dirty="0">
                <a:latin typeface="Arial" panose="020B0604020202020204" pitchFamily="34" charset="0"/>
                <a:cs typeface="Arial" panose="020B0604020202020204" pitchFamily="34" charset="0"/>
              </a:rPr>
              <a:t>He turns to substance </a:t>
            </a:r>
            <a:r>
              <a:rPr lang="en-GB" sz="2600" b="1" dirty="0" smtClean="0">
                <a:latin typeface="Arial" panose="020B0604020202020204" pitchFamily="34" charset="0"/>
                <a:cs typeface="Arial" panose="020B0604020202020204" pitchFamily="34" charset="0"/>
              </a:rPr>
              <a:t>abuse</a:t>
            </a:r>
            <a:endParaRPr lang="en-GB" sz="2600" b="1" dirty="0">
              <a:latin typeface="Arial" panose="020B0604020202020204" pitchFamily="34" charset="0"/>
              <a:cs typeface="Arial" panose="020B0604020202020204" pitchFamily="34" charset="0"/>
            </a:endParaRPr>
          </a:p>
          <a:p>
            <a:r>
              <a:rPr lang="en-GB" sz="2600" b="1" dirty="0" smtClean="0">
                <a:latin typeface="Arial" panose="020B0604020202020204" pitchFamily="34" charset="0"/>
                <a:cs typeface="Arial" panose="020B0604020202020204" pitchFamily="34" charset="0"/>
              </a:rPr>
              <a:t>Despite </a:t>
            </a:r>
            <a:r>
              <a:rPr lang="en-GB" sz="2600" b="1" dirty="0">
                <a:latin typeface="Arial" panose="020B0604020202020204" pitchFamily="34" charset="0"/>
                <a:cs typeface="Arial" panose="020B0604020202020204" pitchFamily="34" charset="0"/>
              </a:rPr>
              <a:t>having counselled patients against staying in a relationship where there has been physical abuse, </a:t>
            </a:r>
            <a:r>
              <a:rPr lang="en-GB" sz="2600" b="1" dirty="0" smtClean="0">
                <a:latin typeface="Arial" panose="020B0604020202020204" pitchFamily="34" charset="0"/>
                <a:cs typeface="Arial" panose="020B0604020202020204" pitchFamily="34" charset="0"/>
              </a:rPr>
              <a:t>      Carol </a:t>
            </a:r>
            <a:r>
              <a:rPr lang="en-GB" sz="2600" b="1" dirty="0">
                <a:latin typeface="Arial" panose="020B0604020202020204" pitchFamily="34" charset="0"/>
                <a:cs typeface="Arial" panose="020B0604020202020204" pitchFamily="34" charset="0"/>
              </a:rPr>
              <a:t>makes excuses for Bob’s </a:t>
            </a:r>
            <a:r>
              <a:rPr lang="en-GB" sz="2600" b="1" dirty="0" smtClean="0">
                <a:latin typeface="Arial" panose="020B0604020202020204" pitchFamily="34" charset="0"/>
                <a:cs typeface="Arial" panose="020B0604020202020204" pitchFamily="34" charset="0"/>
              </a:rPr>
              <a:t>behaviour</a:t>
            </a:r>
            <a:endParaRPr lang="en-GB" sz="2600"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23927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6934" y="6408002"/>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16934"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3600" b="1" dirty="0" smtClean="0">
                <a:solidFill>
                  <a:srgbClr val="002060"/>
                </a:solidFill>
                <a:latin typeface="Arial" pitchFamily="34" charset="0"/>
                <a:cs typeface="Arial" pitchFamily="34" charset="0"/>
              </a:rPr>
              <a:t>Learning points</a:t>
            </a:r>
            <a:endParaRPr lang="de-DE" sz="3600" b="1" dirty="0">
              <a:solidFill>
                <a:srgbClr val="002060"/>
              </a:solidFill>
              <a:latin typeface="Arial" pitchFamily="34" charset="0"/>
              <a:cs typeface="Arial" pitchFamily="34" charset="0"/>
            </a:endParaRPr>
          </a:p>
        </p:txBody>
      </p:sp>
      <p:pic>
        <p:nvPicPr>
          <p:cNvPr id="8"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3136" y="5605127"/>
            <a:ext cx="1223360" cy="12453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0" y="896641"/>
            <a:ext cx="9036496" cy="5410848"/>
          </a:xfrm>
        </p:spPr>
        <p:txBody>
          <a:bodyPr>
            <a:normAutofit fontScale="92500"/>
          </a:bodyPr>
          <a:lstStyle/>
          <a:p>
            <a:pPr>
              <a:spcAft>
                <a:spcPts val="1200"/>
              </a:spcAft>
            </a:pPr>
            <a:r>
              <a:rPr lang="en-GB" sz="2600" b="1" dirty="0">
                <a:latin typeface="Arial" panose="020B0604020202020204" pitchFamily="34" charset="0"/>
                <a:cs typeface="Arial" panose="020B0604020202020204" pitchFamily="34" charset="0"/>
              </a:rPr>
              <a:t>Being in a position of authority when seeking personal help is not always an advantage</a:t>
            </a:r>
            <a:r>
              <a:rPr lang="en-GB" sz="2600" dirty="0">
                <a:latin typeface="Arial" panose="020B0604020202020204" pitchFamily="34" charset="0"/>
                <a:cs typeface="Arial" panose="020B0604020202020204" pitchFamily="34" charset="0"/>
              </a:rPr>
              <a:t>.  The male often presents a more threatening figure than the female and this may affect the performance of the caregiver and consequently the </a:t>
            </a:r>
            <a:r>
              <a:rPr lang="en-GB" sz="2600" dirty="0" smtClean="0">
                <a:latin typeface="Arial" panose="020B0604020202020204" pitchFamily="34" charset="0"/>
                <a:cs typeface="Arial" panose="020B0604020202020204" pitchFamily="34" charset="0"/>
              </a:rPr>
              <a:t>outcome</a:t>
            </a:r>
            <a:endParaRPr lang="en-GB" sz="2600" dirty="0">
              <a:latin typeface="Arial" panose="020B0604020202020204" pitchFamily="34" charset="0"/>
              <a:cs typeface="Arial" panose="020B0604020202020204" pitchFamily="34" charset="0"/>
            </a:endParaRPr>
          </a:p>
          <a:p>
            <a:pPr>
              <a:spcAft>
                <a:spcPts val="1200"/>
              </a:spcAft>
            </a:pPr>
            <a:r>
              <a:rPr lang="en-GB" sz="2600" dirty="0" smtClean="0">
                <a:latin typeface="Arial" panose="020B0604020202020204" pitchFamily="34" charset="0"/>
                <a:cs typeface="Arial" panose="020B0604020202020204" pitchFamily="34" charset="0"/>
              </a:rPr>
              <a:t>Accustomed </a:t>
            </a:r>
            <a:r>
              <a:rPr lang="en-GB" sz="2600" dirty="0">
                <a:latin typeface="Arial" panose="020B0604020202020204" pitchFamily="34" charset="0"/>
                <a:cs typeface="Arial" panose="020B0604020202020204" pitchFamily="34" charset="0"/>
              </a:rPr>
              <a:t>to being in control and being an authority figure, </a:t>
            </a:r>
            <a:r>
              <a:rPr lang="en-GB" sz="2600" b="1" dirty="0">
                <a:latin typeface="Arial" panose="020B0604020202020204" pitchFamily="34" charset="0"/>
                <a:cs typeface="Arial" panose="020B0604020202020204" pitchFamily="34" charset="0"/>
              </a:rPr>
              <a:t>Bob cannot cope with all these </a:t>
            </a:r>
            <a:r>
              <a:rPr lang="en-GB" sz="2600" b="1" dirty="0" smtClean="0">
                <a:latin typeface="Arial" panose="020B0604020202020204" pitchFamily="34" charset="0"/>
                <a:cs typeface="Arial" panose="020B0604020202020204" pitchFamily="34" charset="0"/>
              </a:rPr>
              <a:t>losses </a:t>
            </a:r>
            <a:r>
              <a:rPr lang="en-GB" sz="2600" dirty="0">
                <a:latin typeface="Arial" panose="020B0604020202020204" pitchFamily="34" charset="0"/>
                <a:cs typeface="Arial" panose="020B0604020202020204" pitchFamily="34" charset="0"/>
              </a:rPr>
              <a:t>and having humbled himself to go to counselling and that failing, he decides that there is only one alternative.  He struggles with feeling powerless in a society that tells him he should be powerful, with the seeming lack of options and with the socialization that has taught him not to seek </a:t>
            </a:r>
            <a:r>
              <a:rPr lang="en-GB" sz="2600" dirty="0" smtClean="0">
                <a:latin typeface="Arial" panose="020B0604020202020204" pitchFamily="34" charset="0"/>
                <a:cs typeface="Arial" panose="020B0604020202020204" pitchFamily="34" charset="0"/>
              </a:rPr>
              <a:t>help</a:t>
            </a:r>
            <a:r>
              <a:rPr lang="en-GB" sz="2600" dirty="0">
                <a:latin typeface="Arial" panose="020B0604020202020204" pitchFamily="34" charset="0"/>
                <a:cs typeface="Arial" panose="020B0604020202020204" pitchFamily="34" charset="0"/>
              </a:rPr>
              <a:t> </a:t>
            </a:r>
            <a:endParaRPr lang="en-GB" sz="2600" dirty="0" smtClean="0">
              <a:latin typeface="Arial" panose="020B0604020202020204" pitchFamily="34" charset="0"/>
              <a:cs typeface="Arial" panose="020B0604020202020204" pitchFamily="34" charset="0"/>
            </a:endParaRPr>
          </a:p>
          <a:p>
            <a:r>
              <a:rPr lang="en-GB" sz="2600" b="1" dirty="0" smtClean="0">
                <a:latin typeface="Arial" panose="020B0604020202020204" pitchFamily="34" charset="0"/>
                <a:cs typeface="Arial" panose="020B0604020202020204" pitchFamily="34" charset="0"/>
              </a:rPr>
              <a:t>All </a:t>
            </a:r>
            <a:r>
              <a:rPr lang="en-GB" sz="2600" b="1" dirty="0">
                <a:latin typeface="Arial" panose="020B0604020202020204" pitchFamily="34" charset="0"/>
                <a:cs typeface="Arial" panose="020B0604020202020204" pitchFamily="34" charset="0"/>
              </a:rPr>
              <a:t>this translates into violence against </a:t>
            </a:r>
            <a:r>
              <a:rPr lang="en-GB" sz="2600" b="1" dirty="0" smtClean="0">
                <a:latin typeface="Arial" panose="020B0604020202020204" pitchFamily="34" charset="0"/>
                <a:cs typeface="Arial" panose="020B0604020202020204" pitchFamily="34" charset="0"/>
              </a:rPr>
              <a:t>his female            partner</a:t>
            </a:r>
            <a:endParaRPr lang="en-GB" sz="2600" b="1"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82409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82543" y="4797969"/>
            <a:ext cx="6731330" cy="461665"/>
          </a:xfrm>
          <a:prstGeom prst="rect">
            <a:avLst/>
          </a:prstGeom>
        </p:spPr>
        <p:txBody>
          <a:bodyPr wrap="none">
            <a:spAutoFit/>
          </a:bodyPr>
          <a:lstStyle/>
          <a:p>
            <a:r>
              <a:rPr lang="de-DE" sz="2400" b="1" dirty="0" smtClean="0">
                <a:solidFill>
                  <a:schemeClr val="accent4">
                    <a:lumMod val="75000"/>
                  </a:schemeClr>
                </a:solidFill>
                <a:latin typeface="Arial" panose="020B0604020202020204" pitchFamily="34" charset="0"/>
                <a:cs typeface="Arial" panose="020B0604020202020204" pitchFamily="34" charset="0"/>
              </a:rPr>
              <a:t>https://mwiaviolencemanual.wordpress.com/</a:t>
            </a:r>
            <a:endParaRPr lang="de-DE" sz="2400" b="1" dirty="0">
              <a:solidFill>
                <a:schemeClr val="accent4">
                  <a:lumMod val="75000"/>
                </a:schemeClr>
              </a:solidFill>
              <a:latin typeface="Arial" panose="020B0604020202020204" pitchFamily="34" charset="0"/>
              <a:cs typeface="Arial" panose="020B0604020202020204" pitchFamily="34" charset="0"/>
            </a:endParaRPr>
          </a:p>
        </p:txBody>
      </p:sp>
      <p:sp>
        <p:nvSpPr>
          <p:cNvPr id="3" name="Rectangle 16"/>
          <p:cNvSpPr>
            <a:spLocks noChangeArrowheads="1"/>
          </p:cNvSpPr>
          <p:nvPr/>
        </p:nvSpPr>
        <p:spPr bwMode="auto">
          <a:xfrm>
            <a:off x="31090" y="6381328"/>
            <a:ext cx="9144000" cy="61912"/>
          </a:xfrm>
          <a:prstGeom prst="rect">
            <a:avLst/>
          </a:prstGeom>
          <a:solidFill>
            <a:schemeClr val="accent4">
              <a:lumMod val="40000"/>
              <a:lumOff val="60000"/>
            </a:schemeClr>
          </a:solidFill>
          <a:ln w="9525">
            <a:solidFill>
              <a:schemeClr val="tx1"/>
            </a:solidFill>
            <a:miter lim="800000"/>
            <a:headEnd/>
            <a:tailEnd/>
          </a:ln>
          <a:effectLst/>
          <a:extLst/>
        </p:spPr>
        <p:txBody>
          <a:bodyPr wrap="none" anchor="ctr"/>
          <a:lstStyle/>
          <a:p>
            <a:endParaRPr lang="de-DE"/>
          </a:p>
        </p:txBody>
      </p:sp>
      <p:sp>
        <p:nvSpPr>
          <p:cNvPr id="4" name="Rechteck 3"/>
          <p:cNvSpPr/>
          <p:nvPr/>
        </p:nvSpPr>
        <p:spPr>
          <a:xfrm>
            <a:off x="0" y="0"/>
            <a:ext cx="9144000" cy="6206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solidFill>
                  <a:srgbClr val="002060"/>
                </a:solidFill>
                <a:latin typeface="Arial" panose="020B0604020202020204" pitchFamily="34" charset="0"/>
                <a:cs typeface="Arial" panose="020B0604020202020204" pitchFamily="34" charset="0"/>
              </a:rPr>
              <a:t>MWIA´s training </a:t>
            </a:r>
            <a:r>
              <a:rPr lang="en-US" sz="3200" b="1" dirty="0">
                <a:solidFill>
                  <a:srgbClr val="002060"/>
                </a:solidFill>
                <a:latin typeface="Arial" panose="020B0604020202020204" pitchFamily="34" charset="0"/>
                <a:cs typeface="Arial" panose="020B0604020202020204" pitchFamily="34" charset="0"/>
              </a:rPr>
              <a:t>module on violence</a:t>
            </a:r>
            <a:endParaRPr lang="de-DE" sz="3200" b="1" dirty="0">
              <a:solidFill>
                <a:srgbClr val="002060"/>
              </a:solidFill>
              <a:latin typeface="Arial" panose="020B0604020202020204" pitchFamily="34" charset="0"/>
              <a:cs typeface="Arial" panose="020B0604020202020204" pitchFamily="34" charset="0"/>
            </a:endParaRPr>
          </a:p>
        </p:txBody>
      </p:sp>
      <p:pic>
        <p:nvPicPr>
          <p:cNvPr id="5" name="Picture 5" descr="new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5445224"/>
            <a:ext cx="1223360" cy="12453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747" y="1268760"/>
            <a:ext cx="7868685"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1974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350</Words>
  <Application>Microsoft Office PowerPoint</Application>
  <PresentationFormat>Bildschirmpräsentation (4:3)</PresentationFormat>
  <Paragraphs>44</Paragraphs>
  <Slides>10</Slides>
  <Notes>0</Notes>
  <HiddenSlides>0</HiddenSlides>
  <MMClips>0</MMClips>
  <ScaleCrop>false</ScaleCrop>
  <HeadingPairs>
    <vt:vector size="4" baseType="variant">
      <vt:variant>
        <vt:lpstr>Design</vt:lpstr>
      </vt:variant>
      <vt:variant>
        <vt:i4>1</vt:i4>
      </vt:variant>
      <vt:variant>
        <vt:lpstr>Folientitel</vt:lpstr>
      </vt:variant>
      <vt:variant>
        <vt:i4>10</vt:i4>
      </vt:variant>
    </vt:vector>
  </HeadingPairs>
  <TitlesOfParts>
    <vt:vector size="11" baseType="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pfleide</dc:creator>
  <cp:lastModifiedBy>pfleide</cp:lastModifiedBy>
  <cp:revision>250</cp:revision>
  <cp:lastPrinted>2016-10-24T19:27:33Z</cp:lastPrinted>
  <dcterms:created xsi:type="dcterms:W3CDTF">2014-08-04T10:28:33Z</dcterms:created>
  <dcterms:modified xsi:type="dcterms:W3CDTF">2017-04-02T13:55:54Z</dcterms:modified>
</cp:coreProperties>
</file>