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9" r:id="rId2"/>
    <p:sldId id="452" r:id="rId3"/>
    <p:sldId id="451" r:id="rId4"/>
    <p:sldId id="449" r:id="rId5"/>
    <p:sldId id="385" r:id="rId6"/>
    <p:sldId id="453" r:id="rId7"/>
    <p:sldId id="454" r:id="rId8"/>
    <p:sldId id="427" r:id="rId9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2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forum.org/2646/worldwide-trends-in-honor-killing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ustice.gc.ca/eng/rp-pr/cj-jp/fv-vf/hk-ch/hk_eng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17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17319" y="-19741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9512" y="1383605"/>
            <a:ext cx="8229600" cy="205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Domestic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violence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in Immigrant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family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in Canada</a:t>
            </a:r>
          </a:p>
          <a:p>
            <a:pPr marL="0" indent="0" algn="ctr">
              <a:buNone/>
            </a:pP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Type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of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violence</a:t>
            </a:r>
            <a:r>
              <a:rPr lang="de-DE" sz="29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: Cultural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6934" y="1600199"/>
            <a:ext cx="8981422" cy="283691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illustrate how adjusting to a new culture conflicts with traditional values and results in violence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0" y="-12022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93606" y="620688"/>
            <a:ext cx="895678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Inderpal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was growing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up in a traditional immigrant family from India. She was the only child being born and raised in Canada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In contrast to her older siblings and parents,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Inderpal</a:t>
            </a:r>
            <a:r>
              <a:rPr lang="en-US" altLang="en-US" sz="2400" dirty="0" smtClean="0">
                <a:latin typeface="Arial" panose="020B0604020202020204" pitchFamily="34" charset="0"/>
              </a:rPr>
              <a:t> preferred living a western lifestyle- going out, drinking, smoking pot and saying that she is Canadian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After dating a white boy at college the family felt the social pressure in the immigrant society, since others started talking about </a:t>
            </a:r>
            <a:r>
              <a:rPr kumimoji="0" lang="en-US" alt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Inderpal`s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behaviour</a:t>
            </a:r>
            <a:endParaRPr kumimoji="0" lang="en-US" alt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Her brother decided to take action to prevent the family`s honor from further damage. He waited for her one night and killed her</a:t>
            </a:r>
            <a:endParaRPr kumimoji="0" lang="en-US" alt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4051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1159587"/>
            <a:ext cx="8856984" cy="5410848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latin typeface="Arial" panose="020B0604020202020204" pitchFamily="34" charset="0"/>
              </a:rPr>
              <a:t>Canada encourages a multi-culturalism where immigrants are encouraged to live according to their tradition</a:t>
            </a:r>
          </a:p>
          <a:p>
            <a:endParaRPr lang="en-US" altLang="en-US" sz="2400" dirty="0" smtClean="0">
              <a:latin typeface="Arial" panose="020B0604020202020204" pitchFamily="34" charset="0"/>
            </a:endParaRPr>
          </a:p>
          <a:p>
            <a:r>
              <a:rPr lang="en-US" altLang="en-US" sz="2400" dirty="0" smtClean="0">
                <a:latin typeface="Arial" panose="020B0604020202020204" pitchFamily="34" charset="0"/>
              </a:rPr>
              <a:t>This may cause internal family conflicts, especially when, as seen in this case, members are raised in different societies and do therefore decide to follow a different lifestyle</a:t>
            </a:r>
          </a:p>
          <a:p>
            <a:endParaRPr lang="en-US" altLang="en-US" sz="2400" dirty="0" smtClean="0">
              <a:latin typeface="Arial" panose="020B0604020202020204" pitchFamily="34" charset="0"/>
            </a:endParaRPr>
          </a:p>
          <a:p>
            <a:r>
              <a:rPr lang="en-US" altLang="en-US" sz="2400" dirty="0" err="1" smtClean="0">
                <a:latin typeface="Arial" panose="020B0604020202020204" pitchFamily="34" charset="0"/>
              </a:rPr>
              <a:t>Honour</a:t>
            </a:r>
            <a:r>
              <a:rPr lang="en-US" altLang="en-US" sz="2400" dirty="0" smtClean="0">
                <a:latin typeface="Arial" panose="020B0604020202020204" pitchFamily="34" charset="0"/>
              </a:rPr>
              <a:t> killings are murders performed because the victim has brought shame to the family by their </a:t>
            </a:r>
            <a:r>
              <a:rPr lang="en-US" altLang="en-US" sz="2400" smtClean="0">
                <a:latin typeface="Arial" panose="020B0604020202020204" pitchFamily="34" charset="0"/>
              </a:rPr>
              <a:t>behaviour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12601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Background </a:t>
            </a:r>
            <a:r>
              <a:rPr lang="de-DE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information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636763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77" y="852604"/>
            <a:ext cx="9172952" cy="5599081"/>
          </a:xfrm>
        </p:spPr>
        <p:txBody>
          <a:bodyPr>
            <a:normAutofit/>
          </a:bodyPr>
          <a:lstStyle/>
          <a:p>
            <a:r>
              <a:rPr lang="en-US" sz="2300" b="1" dirty="0" err="1" smtClean="0"/>
              <a:t>Honour</a:t>
            </a:r>
            <a:r>
              <a:rPr lang="en-US" sz="2300" b="1" dirty="0" smtClean="0"/>
              <a:t> </a:t>
            </a:r>
            <a:r>
              <a:rPr lang="en-US" sz="2300" b="1" dirty="0"/>
              <a:t>killings are </a:t>
            </a:r>
            <a:r>
              <a:rPr lang="en-US" sz="2300" b="1" dirty="0" smtClean="0"/>
              <a:t>different from </a:t>
            </a:r>
            <a:r>
              <a:rPr lang="en-US" sz="2300" b="1" dirty="0"/>
              <a:t>domestic violence for three </a:t>
            </a:r>
            <a:r>
              <a:rPr lang="en-US" sz="2300" b="1" dirty="0" smtClean="0"/>
              <a:t>reasons</a:t>
            </a:r>
            <a:endParaRPr lang="de-DE" sz="2300" b="1" dirty="0"/>
          </a:p>
          <a:p>
            <a:pPr>
              <a:buFontTx/>
              <a:buChar char="-"/>
            </a:pPr>
            <a:r>
              <a:rPr lang="en-US" sz="2000" dirty="0" err="1" smtClean="0"/>
              <a:t>Honour</a:t>
            </a:r>
            <a:r>
              <a:rPr lang="en-US" sz="2000" dirty="0" smtClean="0"/>
              <a:t> </a:t>
            </a:r>
            <a:r>
              <a:rPr lang="en-US" sz="2000" dirty="0"/>
              <a:t>killings are planned in </a:t>
            </a:r>
            <a:r>
              <a:rPr lang="en-US" sz="2000" dirty="0" smtClean="0"/>
              <a:t>advance</a:t>
            </a:r>
            <a:endParaRPr lang="de-DE" sz="2000" dirty="0"/>
          </a:p>
          <a:p>
            <a:pPr lvl="0">
              <a:buFontTx/>
              <a:buChar char="-"/>
            </a:pPr>
            <a:r>
              <a:rPr lang="en-US" sz="2000" dirty="0" err="1" smtClean="0"/>
              <a:t>Honour</a:t>
            </a:r>
            <a:r>
              <a:rPr lang="en-US" sz="2000" dirty="0" smtClean="0"/>
              <a:t> </a:t>
            </a:r>
            <a:r>
              <a:rPr lang="en-US" sz="2000" dirty="0"/>
              <a:t>killings can involve multiple family members </a:t>
            </a:r>
            <a:endParaRPr lang="en-US" sz="2000" dirty="0" smtClean="0"/>
          </a:p>
          <a:p>
            <a:pPr lvl="0">
              <a:buFontTx/>
              <a:buChar char="-"/>
            </a:pPr>
            <a:r>
              <a:rPr lang="en-US" sz="2000" dirty="0" smtClean="0"/>
              <a:t>Perpetrators </a:t>
            </a:r>
            <a:r>
              <a:rPr lang="en-US" sz="2000" dirty="0"/>
              <a:t>of </a:t>
            </a:r>
            <a:r>
              <a:rPr lang="en-US" sz="2000" dirty="0" err="1" smtClean="0"/>
              <a:t>honour</a:t>
            </a:r>
            <a:r>
              <a:rPr lang="en-US" sz="2000" dirty="0" smtClean="0"/>
              <a:t> </a:t>
            </a:r>
            <a:r>
              <a:rPr lang="en-US" sz="2000" dirty="0"/>
              <a:t>killings often do not face negative stigma in their families or </a:t>
            </a:r>
            <a:r>
              <a:rPr lang="en-US" sz="2000" dirty="0" smtClean="0"/>
              <a:t>communities</a:t>
            </a:r>
          </a:p>
          <a:p>
            <a:pPr marL="0" lvl="0" indent="0">
              <a:buNone/>
            </a:pPr>
            <a:endParaRPr lang="de-DE" sz="1200" dirty="0"/>
          </a:p>
          <a:p>
            <a:r>
              <a:rPr lang="en-US" sz="2300" dirty="0"/>
              <a:t>In 2000, the United Nations Population Fund (UNFPA) estimated that there were </a:t>
            </a:r>
            <a:r>
              <a:rPr lang="en-US" sz="2300" b="1" dirty="0"/>
              <a:t>at least 5,000 </a:t>
            </a:r>
            <a:r>
              <a:rPr lang="en-US" sz="2300" b="1" dirty="0" err="1" smtClean="0"/>
              <a:t>honour</a:t>
            </a:r>
            <a:r>
              <a:rPr lang="en-US" sz="2300" b="1" dirty="0" smtClean="0"/>
              <a:t> </a:t>
            </a:r>
            <a:r>
              <a:rPr lang="en-US" sz="2300" b="1" dirty="0"/>
              <a:t>killings world-wide annually</a:t>
            </a:r>
            <a:r>
              <a:rPr lang="en-US" sz="2300" dirty="0"/>
              <a:t>, which may be </a:t>
            </a:r>
            <a:r>
              <a:rPr lang="en-US" sz="2300" dirty="0" smtClean="0"/>
              <a:t>even an underestimation </a:t>
            </a:r>
            <a:r>
              <a:rPr lang="en-US" sz="2300" dirty="0"/>
              <a:t>because many cases go unreported or are falsely reported as </a:t>
            </a:r>
            <a:r>
              <a:rPr lang="en-US" sz="2300" dirty="0" smtClean="0"/>
              <a:t>suicides </a:t>
            </a:r>
            <a:r>
              <a:rPr lang="en-US" sz="2400" dirty="0"/>
              <a:t> </a:t>
            </a:r>
            <a:endParaRPr lang="en-US" sz="2400" dirty="0" smtClean="0"/>
          </a:p>
          <a:p>
            <a:endParaRPr lang="en-US" sz="1200" dirty="0"/>
          </a:p>
          <a:p>
            <a:r>
              <a:rPr lang="en-US" sz="2300" dirty="0" smtClean="0"/>
              <a:t>Although </a:t>
            </a:r>
            <a:r>
              <a:rPr lang="en-US" sz="2300" dirty="0"/>
              <a:t>this practice is currently primarily associated in media reports with certain Arab cultures, </a:t>
            </a:r>
            <a:r>
              <a:rPr lang="en-US" sz="2300" b="1" dirty="0"/>
              <a:t>variations of harmful cultural practices toward women involving violence based on notions of </a:t>
            </a:r>
            <a:r>
              <a:rPr lang="en-US" sz="2300" b="1" dirty="0" err="1" smtClean="0"/>
              <a:t>honour</a:t>
            </a:r>
            <a:r>
              <a:rPr lang="en-US" sz="2300" b="1" dirty="0" smtClean="0"/>
              <a:t> </a:t>
            </a:r>
            <a:r>
              <a:rPr lang="en-US" sz="2300" dirty="0"/>
              <a:t>have been known in many cultures world-wide  and in many </a:t>
            </a:r>
            <a:r>
              <a:rPr lang="en-US" sz="2300" dirty="0" smtClean="0"/>
              <a:t>                       historical times</a:t>
            </a:r>
            <a:endParaRPr lang="en-US" altLang="en-US" sz="23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828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Useful</a:t>
            </a:r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159587"/>
            <a:ext cx="8283271" cy="5410848"/>
          </a:xfrm>
        </p:spPr>
        <p:txBody>
          <a:bodyPr>
            <a:norm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eneral </a:t>
            </a:r>
            <a:r>
              <a:rPr lang="en-US" sz="2400" dirty="0"/>
              <a:t>information and background about </a:t>
            </a:r>
            <a:r>
              <a:rPr lang="en-US" sz="2400" dirty="0" err="1" smtClean="0"/>
              <a:t>Honour</a:t>
            </a:r>
            <a:r>
              <a:rPr lang="en-US" sz="2400" dirty="0" smtClean="0"/>
              <a:t> </a:t>
            </a:r>
            <a:r>
              <a:rPr lang="en-US" sz="2400" dirty="0"/>
              <a:t>Killings, including a basic classification system and consideration of the “reasons” given for this type of violence against </a:t>
            </a:r>
            <a:r>
              <a:rPr lang="en-US" sz="2400" dirty="0" smtClean="0"/>
              <a:t>women:</a:t>
            </a:r>
            <a:endParaRPr lang="de-DE" sz="2400" dirty="0"/>
          </a:p>
          <a:p>
            <a:pPr marL="0" indent="0">
              <a:buNone/>
            </a:pPr>
            <a:r>
              <a:rPr lang="en-US" sz="2400" u="sng" dirty="0" smtClean="0">
                <a:hlinkClick r:id="rId3"/>
              </a:rPr>
              <a:t>http</a:t>
            </a:r>
            <a:r>
              <a:rPr lang="en-US" sz="2400" u="sng" dirty="0">
                <a:hlinkClick r:id="rId3"/>
              </a:rPr>
              <a:t>://</a:t>
            </a:r>
            <a:r>
              <a:rPr lang="en-US" sz="2400" u="sng" dirty="0" smtClean="0">
                <a:hlinkClick r:id="rId3"/>
              </a:rPr>
              <a:t>www.meforum.org/2646/worldwide-trends-in-honor-killings</a:t>
            </a:r>
            <a:endParaRPr lang="en-US" sz="2400" u="sng" dirty="0" smtClean="0"/>
          </a:p>
          <a:p>
            <a:pPr marL="0" indent="0">
              <a:buNone/>
            </a:pPr>
            <a:endParaRPr lang="en-US" sz="2400" u="sng" dirty="0"/>
          </a:p>
          <a:p>
            <a:pPr lvl="0"/>
            <a:r>
              <a:rPr lang="en-US" sz="2400" dirty="0"/>
              <a:t>Preliminary Examination of So Called </a:t>
            </a:r>
            <a:r>
              <a:rPr lang="en-US" sz="2400" dirty="0" smtClean="0"/>
              <a:t>Honor </a:t>
            </a:r>
            <a:r>
              <a:rPr lang="en-US" sz="2400" dirty="0"/>
              <a:t>Killings in Canada; Prepared for the Canadian Department of Justice</a:t>
            </a:r>
            <a:endParaRPr lang="de-DE" sz="2400" dirty="0"/>
          </a:p>
          <a:p>
            <a:pPr marL="0" indent="0">
              <a:buNone/>
            </a:pPr>
            <a:r>
              <a:rPr lang="en-US" sz="2400" u="sng" dirty="0">
                <a:hlinkClick r:id="rId4"/>
              </a:rPr>
              <a:t>http://</a:t>
            </a:r>
            <a:r>
              <a:rPr lang="en-US" sz="2400" u="sng" dirty="0" smtClean="0">
                <a:hlinkClick r:id="rId4"/>
              </a:rPr>
              <a:t>www.justice.gc.ca/eng/rp-pr/cj-jp/fv-vf/hk-ch/hk_eng.pdf</a:t>
            </a:r>
            <a:endParaRPr lang="en-US" sz="2400" u="sng" dirty="0" smtClean="0"/>
          </a:p>
          <a:p>
            <a:pPr marL="0" indent="0">
              <a:buNone/>
            </a:pPr>
            <a:endParaRPr lang="en-US" sz="2400" u="sng" dirty="0"/>
          </a:p>
          <a:p>
            <a:pPr marL="0" indent="0">
              <a:buNone/>
            </a:pPr>
            <a:endParaRPr lang="de-DE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56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Bildschirmpräsentation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253</cp:revision>
  <cp:lastPrinted>2016-10-24T19:27:33Z</cp:lastPrinted>
  <dcterms:created xsi:type="dcterms:W3CDTF">2014-08-04T10:28:33Z</dcterms:created>
  <dcterms:modified xsi:type="dcterms:W3CDTF">2017-04-02T13:53:46Z</dcterms:modified>
</cp:coreProperties>
</file>