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79" r:id="rId2"/>
    <p:sldId id="452" r:id="rId3"/>
    <p:sldId id="451" r:id="rId4"/>
    <p:sldId id="453" r:id="rId5"/>
    <p:sldId id="385" r:id="rId6"/>
    <p:sldId id="427" r:id="rId7"/>
  </p:sldIdLst>
  <p:sldSz cx="9144000" cy="6858000" type="screen4x3"/>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201D"/>
    <a:srgbClr val="B52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92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1230" y="-16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1A3E1873-746B-4F88-B6D2-4B9F8B4A8235}" type="datetimeFigureOut">
              <a:rPr lang="de-DE" smtClean="0"/>
              <a:t>08.04.2018</a:t>
            </a:fld>
            <a:endParaRPr lang="de-DE"/>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8913DD8D-F396-4DC3-A1B4-131E79D26293}" type="slidenum">
              <a:rPr lang="de-DE" smtClean="0"/>
              <a:t>‹Nr.›</a:t>
            </a:fld>
            <a:endParaRPr lang="de-DE"/>
          </a:p>
        </p:txBody>
      </p:sp>
    </p:spTree>
    <p:extLst>
      <p:ext uri="{BB962C8B-B14F-4D97-AF65-F5344CB8AC3E}">
        <p14:creationId xmlns:p14="http://schemas.microsoft.com/office/powerpoint/2010/main" val="196090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08.04.2018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684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08.04.2018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1177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C2EFD6D-DAD3-4709-986D-24AEF628994D}" type="datetimeFigureOut">
              <a:rPr lang="de-DE" smtClean="0"/>
              <a:t>08.04.2018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4041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C2EFD6D-DAD3-4709-986D-24AEF628994D}" type="datetimeFigureOut">
              <a:rPr lang="de-DE" smtClean="0"/>
              <a:t>08.04.2018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4918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C2EFD6D-DAD3-4709-986D-24AEF628994D}" type="datetimeFigureOut">
              <a:rPr lang="de-DE" smtClean="0"/>
              <a:t>08.04.2018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17643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0C2EFD6D-DAD3-4709-986D-24AEF628994D}" type="datetimeFigureOut">
              <a:rPr lang="de-DE" smtClean="0"/>
              <a:t>08.04.2018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35765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C2EFD6D-DAD3-4709-986D-24AEF628994D}" type="datetimeFigureOut">
              <a:rPr lang="de-DE" smtClean="0"/>
              <a:t>08.04.2018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7628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08.04.2018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190449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08.04.2018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1985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08.04.2018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91166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08.04.2018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4396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EFD6D-DAD3-4709-986D-24AEF628994D}" type="datetimeFigureOut">
              <a:rPr lang="de-DE" smtClean="0"/>
              <a:t>08.04.2018</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62E1E-6C42-4AFB-A2C9-1BEA6B5208E8}" type="slidenum">
              <a:rPr lang="de-DE" smtClean="0"/>
              <a:t>‹Nr.›</a:t>
            </a:fld>
            <a:endParaRPr lang="de-DE"/>
          </a:p>
        </p:txBody>
      </p:sp>
    </p:spTree>
    <p:extLst>
      <p:ext uri="{BB962C8B-B14F-4D97-AF65-F5344CB8AC3E}">
        <p14:creationId xmlns:p14="http://schemas.microsoft.com/office/powerpoint/2010/main" val="127372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wiaviolencemanual.wordpress.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206151" y="1196752"/>
            <a:ext cx="8731697" cy="5847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200" b="1" dirty="0" smtClean="0">
                <a:solidFill>
                  <a:schemeClr val="accent5">
                    <a:lumMod val="50000"/>
                  </a:schemeClr>
                </a:solidFill>
              </a:rPr>
              <a:t>Case </a:t>
            </a:r>
            <a:r>
              <a:rPr lang="en-US" sz="3200" b="1" dirty="0" smtClean="0">
                <a:solidFill>
                  <a:schemeClr val="accent5">
                    <a:lumMod val="50000"/>
                  </a:schemeClr>
                </a:solidFill>
              </a:rPr>
              <a:t>13 </a:t>
            </a:r>
            <a:r>
              <a:rPr lang="en-US" sz="3200" b="1" dirty="0" smtClean="0">
                <a:solidFill>
                  <a:schemeClr val="accent5">
                    <a:lumMod val="50000"/>
                  </a:schemeClr>
                </a:solidFill>
              </a:rPr>
              <a:t>for teaching package on domestic violence</a:t>
            </a:r>
            <a:endParaRPr lang="de-DE" sz="2900" b="1" dirty="0">
              <a:solidFill>
                <a:schemeClr val="accent5">
                  <a:lumMod val="50000"/>
                </a:schemeClr>
              </a:solidFill>
              <a:latin typeface="Arial" panose="020B0604020202020204" pitchFamily="34" charset="0"/>
            </a:endParaRPr>
          </a:p>
        </p:txBody>
      </p:sp>
      <p:sp>
        <p:nvSpPr>
          <p:cNvPr id="12" name="Rechteck 11"/>
          <p:cNvSpPr/>
          <p:nvPr/>
        </p:nvSpPr>
        <p:spPr>
          <a:xfrm>
            <a:off x="777891" y="3212976"/>
            <a:ext cx="8155996" cy="461665"/>
          </a:xfrm>
          <a:prstGeom prst="rect">
            <a:avLst/>
          </a:prstGeom>
        </p:spPr>
        <p:txBody>
          <a:bodyPr wrap="square">
            <a:spAutoFit/>
          </a:bodyPr>
          <a:lstStyle/>
          <a:p>
            <a:pPr algn="ctr"/>
            <a:r>
              <a:rPr lang="en-US" sz="2400" b="1" i="1" dirty="0" smtClean="0">
                <a:solidFill>
                  <a:srgbClr val="002060"/>
                </a:solidFill>
                <a:latin typeface="Arial" pitchFamily="34" charset="0"/>
                <a:ea typeface="Tahoma" pitchFamily="34" charset="0"/>
                <a:cs typeface="Arial" pitchFamily="34" charset="0"/>
              </a:rPr>
              <a:t>Name of presenter and institution</a:t>
            </a: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3030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322353" y="2084174"/>
            <a:ext cx="8499294" cy="120032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600" b="1" dirty="0">
                <a:solidFill>
                  <a:schemeClr val="accent5">
                    <a:lumMod val="50000"/>
                  </a:schemeClr>
                </a:solidFill>
              </a:rPr>
              <a:t>Physical Violence against a Child Leading to Permanent Disability from Nigeria </a:t>
            </a:r>
            <a:endParaRPr lang="de-DE" sz="3600" b="1" dirty="0">
              <a:solidFill>
                <a:schemeClr val="accent5">
                  <a:lumMod val="50000"/>
                </a:schemeClr>
              </a:solidFill>
              <a:latin typeface="Arial" panose="020B0604020202020204" pitchFamily="34" charset="0"/>
            </a:endParaRP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879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36" y="1124744"/>
            <a:ext cx="8229600" cy="4525963"/>
          </a:xfrm>
        </p:spPr>
        <p:txBody>
          <a:bodyPr>
            <a:normAutofit/>
          </a:bodyPr>
          <a:lstStyle/>
          <a:p>
            <a:pPr lvl="0"/>
            <a:r>
              <a:rPr lang="en-US" sz="2800" dirty="0">
                <a:latin typeface="Arial" panose="020B0604020202020204" pitchFamily="34" charset="0"/>
                <a:cs typeface="Arial" panose="020B0604020202020204" pitchFamily="34" charset="0"/>
              </a:rPr>
              <a:t>Corporal punishment still exists.</a:t>
            </a:r>
            <a:endParaRPr lang="de-DE" sz="2800" dirty="0">
              <a:latin typeface="Arial" panose="020B0604020202020204" pitchFamily="34" charset="0"/>
              <a:cs typeface="Arial" panose="020B0604020202020204" pitchFamily="34" charset="0"/>
            </a:endParaRPr>
          </a:p>
          <a:p>
            <a:pPr lvl="0"/>
            <a:r>
              <a:rPr lang="en-US" sz="2800" dirty="0">
                <a:latin typeface="Arial" panose="020B0604020202020204" pitchFamily="34" charset="0"/>
                <a:cs typeface="Arial" panose="020B0604020202020204" pitchFamily="34" charset="0"/>
              </a:rPr>
              <a:t>Child violence can lead to permanent physical and psychological disability.</a:t>
            </a:r>
            <a:endParaRPr lang="de-DE" sz="2800" dirty="0">
              <a:latin typeface="Arial" panose="020B0604020202020204" pitchFamily="34" charset="0"/>
              <a:cs typeface="Arial" panose="020B0604020202020204" pitchFamily="34" charset="0"/>
            </a:endParaRPr>
          </a:p>
          <a:p>
            <a:pPr lvl="0"/>
            <a:r>
              <a:rPr lang="en-US" sz="2800" dirty="0">
                <a:latin typeface="Arial" panose="020B0604020202020204" pitchFamily="34" charset="0"/>
                <a:cs typeface="Arial" panose="020B0604020202020204" pitchFamily="34" charset="0"/>
              </a:rPr>
              <a:t>Being orphaned at an early age and not having a caring guardian is a risk factor for child abuse.</a:t>
            </a:r>
            <a:endParaRPr lang="de-DE" sz="2800" dirty="0">
              <a:latin typeface="Arial" panose="020B0604020202020204" pitchFamily="34" charset="0"/>
              <a:cs typeface="Arial" panose="020B0604020202020204" pitchFamily="34" charset="0"/>
            </a:endParaRPr>
          </a:p>
        </p:txBody>
      </p:sp>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Aims and objectives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59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40712" y="620688"/>
            <a:ext cx="8681581" cy="585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400" dirty="0">
                <a:latin typeface="Arial" panose="020B0604020202020204" pitchFamily="34" charset="0"/>
                <a:cs typeface="Arial" panose="020B0604020202020204" pitchFamily="34" charset="0"/>
              </a:rPr>
              <a:t>A 15 year old female suffered physical abuse as a child which led to loss of sight in the left eye. She was orphaned at five years of age and lived with her mother’s cousin who became her guardian. </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At six years of age, her guardian’s wife had a child whom she was made to care for. When the child was four months old, her guardian beat her with a broom because she was sitting with the baby in the sun. Six strands of broomstick entered into her left eye ball. She was rushed to hospital by </a:t>
            </a:r>
            <a:r>
              <a:rPr lang="en-US" sz="2400" dirty="0" err="1" smtClean="0">
                <a:latin typeface="Arial" panose="020B0604020202020204" pitchFamily="34" charset="0"/>
                <a:cs typeface="Arial" panose="020B0604020202020204" pitchFamily="34" charset="0"/>
              </a:rPr>
              <a:t>neighbours</a:t>
            </a:r>
            <a:r>
              <a:rPr lang="en-US" sz="2400" dirty="0" smtClean="0">
                <a:latin typeface="Arial" panose="020B0604020202020204" pitchFamily="34" charset="0"/>
                <a:cs typeface="Arial" panose="020B0604020202020204" pitchFamily="34" charset="0"/>
              </a:rPr>
              <a:t>. </a:t>
            </a:r>
          </a:p>
          <a:p>
            <a:r>
              <a:rPr lang="en-US" sz="2400" dirty="0" smtClean="0">
                <a:latin typeface="Arial" panose="020B0604020202020204" pitchFamily="34" charset="0"/>
                <a:cs typeface="Arial" panose="020B0604020202020204" pitchFamily="34" charset="0"/>
              </a:rPr>
              <a:t>She </a:t>
            </a:r>
            <a:r>
              <a:rPr lang="en-US" sz="2400" dirty="0">
                <a:latin typeface="Arial" panose="020B0604020202020204" pitchFamily="34" charset="0"/>
                <a:cs typeface="Arial" panose="020B0604020202020204" pitchFamily="34" charset="0"/>
              </a:rPr>
              <a:t>was blind in the left eye and since that time has been living with her aunt (mother’s sister). This incident caused disunity in the family. </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She </a:t>
            </a:r>
            <a:r>
              <a:rPr lang="en-US" sz="2400" dirty="0">
                <a:latin typeface="Arial" panose="020B0604020202020204" pitchFamily="34" charset="0"/>
                <a:cs typeface="Arial" panose="020B0604020202020204" pitchFamily="34" charset="0"/>
              </a:rPr>
              <a:t>remembers the events vividly, feels depressed whenever she remembers </a:t>
            </a:r>
            <a:r>
              <a:rPr lang="en-US" sz="2400" dirty="0" smtClean="0">
                <a:latin typeface="Arial" panose="020B0604020202020204" pitchFamily="34" charset="0"/>
                <a:cs typeface="Arial" panose="020B0604020202020204" pitchFamily="34" charset="0"/>
              </a:rPr>
              <a:t>it. </a:t>
            </a:r>
            <a:endParaRPr lang="de-D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60676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97632" y="1004298"/>
            <a:ext cx="9036496" cy="5410848"/>
          </a:xfrm>
        </p:spPr>
        <p:txBody>
          <a:bodyPr>
            <a:normAutofit fontScale="92500"/>
          </a:bodyPr>
          <a:lstStyle/>
          <a:p>
            <a:pPr marL="514350" indent="-514350">
              <a:buFont typeface="+mj-lt"/>
              <a:buAutoNum type="arabicPeriod"/>
            </a:pPr>
            <a:r>
              <a:rPr lang="en-US" altLang="en-US" sz="2600" dirty="0" smtClean="0">
                <a:latin typeface="Arial" panose="020B0604020202020204" pitchFamily="34" charset="0"/>
              </a:rPr>
              <a:t>Always </a:t>
            </a:r>
            <a:r>
              <a:rPr lang="en-US" altLang="en-US" sz="2600" dirty="0">
                <a:latin typeface="Arial" panose="020B0604020202020204" pitchFamily="34" charset="0"/>
              </a:rPr>
              <a:t>suspect abuse in a child not living with their parents. This is a common practice in Nigeria as even parents who are alive give their children to relatives and friends living in cities and urban areas.</a:t>
            </a:r>
          </a:p>
          <a:p>
            <a:pPr marL="514350" indent="-514350">
              <a:buFont typeface="+mj-lt"/>
              <a:buAutoNum type="arabicPeriod"/>
            </a:pPr>
            <a:r>
              <a:rPr lang="en-US" altLang="en-US" sz="2600" dirty="0" smtClean="0">
                <a:latin typeface="Arial" panose="020B0604020202020204" pitchFamily="34" charset="0"/>
              </a:rPr>
              <a:t>Physical </a:t>
            </a:r>
            <a:r>
              <a:rPr lang="en-US" altLang="en-US" sz="2600" dirty="0">
                <a:latin typeface="Arial" panose="020B0604020202020204" pitchFamily="34" charset="0"/>
              </a:rPr>
              <a:t>abuse has both physical and psychological consequences. The psychological component is usually difficult to deal with and can be carried throughout life. Therefore psychiatric assessment and psychological counselling should be carried out in anyone that has faced any form of abuse whether as a child or as an adult.</a:t>
            </a:r>
          </a:p>
          <a:p>
            <a:pPr marL="514350" indent="-514350">
              <a:buFont typeface="+mj-lt"/>
              <a:buAutoNum type="arabicPeriod"/>
            </a:pPr>
            <a:r>
              <a:rPr lang="en-US" altLang="en-US" sz="2600" dirty="0" smtClean="0">
                <a:latin typeface="Arial" panose="020B0604020202020204" pitchFamily="34" charset="0"/>
              </a:rPr>
              <a:t>Countries </a:t>
            </a:r>
            <a:r>
              <a:rPr lang="en-US" altLang="en-US" sz="2600" dirty="0">
                <a:latin typeface="Arial" panose="020B0604020202020204" pitchFamily="34" charset="0"/>
              </a:rPr>
              <a:t>need to enforce laws against corporal punishment.</a:t>
            </a:r>
          </a:p>
          <a:p>
            <a:pPr marL="514350" indent="-514350">
              <a:buFont typeface="+mj-lt"/>
              <a:buAutoNum type="arabicPeriod"/>
            </a:pPr>
            <a:r>
              <a:rPr lang="en-US" altLang="en-US" sz="2600" dirty="0" smtClean="0">
                <a:latin typeface="Arial" panose="020B0604020202020204" pitchFamily="34" charset="0"/>
              </a:rPr>
              <a:t>Permanent </a:t>
            </a:r>
            <a:r>
              <a:rPr lang="en-US" altLang="en-US" sz="2600" dirty="0">
                <a:latin typeface="Arial" panose="020B0604020202020204" pitchFamily="34" charset="0"/>
              </a:rPr>
              <a:t>disability from child abuse is </a:t>
            </a:r>
            <a:br>
              <a:rPr lang="en-US" altLang="en-US" sz="2600" dirty="0">
                <a:latin typeface="Arial" panose="020B0604020202020204" pitchFamily="34" charset="0"/>
              </a:rPr>
            </a:br>
            <a:r>
              <a:rPr lang="en-US" altLang="en-US" sz="2600" dirty="0" smtClean="0">
                <a:latin typeface="Arial" panose="020B0604020202020204" pitchFamily="34" charset="0"/>
              </a:rPr>
              <a:t>disheartening</a:t>
            </a:r>
            <a:r>
              <a:rPr lang="en-US" altLang="en-US" sz="2600" dirty="0">
                <a:latin typeface="Arial" panose="020B0604020202020204" pitchFamily="34" charset="0"/>
              </a:rPr>
              <a:t>.</a:t>
            </a:r>
          </a:p>
          <a:p>
            <a:endParaRPr lang="en-US" altLang="en-US" dirty="0">
              <a:latin typeface="Arial" panose="020B0604020202020204" pitchFamily="34" charset="0"/>
            </a:endParaRPr>
          </a:p>
          <a:p>
            <a:endParaRPr lang="en-GB" dirty="0"/>
          </a:p>
        </p:txBody>
      </p:sp>
    </p:spTree>
    <p:extLst>
      <p:ext uri="{BB962C8B-B14F-4D97-AF65-F5344CB8AC3E}">
        <p14:creationId xmlns:p14="http://schemas.microsoft.com/office/powerpoint/2010/main" val="592392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82543" y="4797969"/>
            <a:ext cx="6731330" cy="461665"/>
          </a:xfrm>
          <a:prstGeom prst="rect">
            <a:avLst/>
          </a:prstGeom>
        </p:spPr>
        <p:txBody>
          <a:bodyPr wrap="none">
            <a:spAutoFit/>
          </a:bodyPr>
          <a:lstStyle/>
          <a:p>
            <a:r>
              <a:rPr lang="de-DE" sz="2400" b="1" dirty="0" smtClean="0">
                <a:solidFill>
                  <a:schemeClr val="accent4">
                    <a:lumMod val="75000"/>
                  </a:schemeClr>
                </a:solidFill>
                <a:latin typeface="Arial" panose="020B0604020202020204" pitchFamily="34" charset="0"/>
                <a:cs typeface="Arial" panose="020B0604020202020204" pitchFamily="34" charset="0"/>
              </a:rPr>
              <a:t>https://mwiaviolencemanual.wordpress.com/</a:t>
            </a:r>
            <a:endParaRPr lang="de-DE" sz="2400" b="1" dirty="0">
              <a:solidFill>
                <a:schemeClr val="accent4">
                  <a:lumMod val="75000"/>
                </a:schemeClr>
              </a:solidFill>
              <a:latin typeface="Arial" panose="020B0604020202020204" pitchFamily="34" charset="0"/>
              <a:cs typeface="Arial" panose="020B0604020202020204" pitchFamily="34" charset="0"/>
            </a:endParaRPr>
          </a:p>
        </p:txBody>
      </p:sp>
      <p:sp>
        <p:nvSpPr>
          <p:cNvPr id="3"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rgbClr val="002060"/>
                </a:solidFill>
                <a:latin typeface="Arial" panose="020B0604020202020204" pitchFamily="34" charset="0"/>
                <a:cs typeface="Arial" panose="020B0604020202020204" pitchFamily="34" charset="0"/>
              </a:rPr>
              <a:t>MWIA´s training </a:t>
            </a:r>
            <a:r>
              <a:rPr lang="en-US" sz="3200" b="1" dirty="0">
                <a:solidFill>
                  <a:srgbClr val="002060"/>
                </a:solidFill>
                <a:latin typeface="Arial" panose="020B0604020202020204" pitchFamily="34" charset="0"/>
                <a:cs typeface="Arial" panose="020B0604020202020204" pitchFamily="34" charset="0"/>
              </a:rPr>
              <a:t>module on violence</a:t>
            </a:r>
            <a:endParaRPr lang="de-DE" sz="3200" b="1" dirty="0">
              <a:solidFill>
                <a:srgbClr val="002060"/>
              </a:solidFill>
              <a:latin typeface="Arial" panose="020B0604020202020204" pitchFamily="34" charset="0"/>
              <a:cs typeface="Arial" panose="020B0604020202020204" pitchFamily="34" charset="0"/>
            </a:endParaRPr>
          </a:p>
        </p:txBody>
      </p:sp>
      <p:pic>
        <p:nvPicPr>
          <p:cNvPr id="5"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5445224"/>
            <a:ext cx="1223360" cy="1245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747" y="1268760"/>
            <a:ext cx="786868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1974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331</Words>
  <Application>Microsoft Office PowerPoint</Application>
  <PresentationFormat>Bildschirmpräsentation (4:3)</PresentationFormat>
  <Paragraphs>19</Paragraphs>
  <Slides>6</Slides>
  <Notes>0</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Larissa</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pfleide</dc:creator>
  <cp:lastModifiedBy>pfleide</cp:lastModifiedBy>
  <cp:revision>248</cp:revision>
  <cp:lastPrinted>2016-10-24T19:27:33Z</cp:lastPrinted>
  <dcterms:created xsi:type="dcterms:W3CDTF">2014-08-04T10:28:33Z</dcterms:created>
  <dcterms:modified xsi:type="dcterms:W3CDTF">2018-04-08T18:46:39Z</dcterms:modified>
</cp:coreProperties>
</file>