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79" r:id="rId2"/>
    <p:sldId id="453" r:id="rId3"/>
    <p:sldId id="451" r:id="rId4"/>
    <p:sldId id="449" r:id="rId5"/>
    <p:sldId id="450" r:id="rId6"/>
    <p:sldId id="385" r:id="rId7"/>
    <p:sldId id="427" r:id="rId8"/>
  </p:sldIdLst>
  <p:sldSz cx="9144000" cy="6858000" type="screen4x3"/>
  <p:notesSz cx="6797675" cy="987266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201D"/>
    <a:srgbClr val="B520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255"/>
    <p:restoredTop sz="84420"/>
  </p:normalViewPr>
  <p:slideViewPr>
    <p:cSldViewPr>
      <p:cViewPr>
        <p:scale>
          <a:sx n="59" d="100"/>
          <a:sy n="59" d="100"/>
        </p:scale>
        <p:origin x="-1098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80" d="100"/>
          <a:sy n="80" d="100"/>
        </p:scale>
        <p:origin x="1230" y="-16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3E1873-746B-4F88-B6D2-4B9F8B4A8235}" type="datetimeFigureOut">
              <a:rPr lang="de-DE" smtClean="0"/>
              <a:t>02.04.2017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39775"/>
            <a:ext cx="4937125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13DD8D-F396-4DC3-A1B4-131E79D2629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609064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02.04.2017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68401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02.04.2017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117733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02.04.2017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404159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02.04.2017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49189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02.04.2017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764388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02.04.2017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576513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02.04.2017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762890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02.04.2017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044952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02.04.2017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198572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02.04.2017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116688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02.04.2017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439615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2EFD6D-DAD3-4709-986D-24AEF628994D}" type="datetimeFigureOut">
              <a:rPr lang="de-DE" smtClean="0"/>
              <a:t>02.04.2017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062E1E-6C42-4AFB-A2C9-1BEA6B5208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73722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mwiaviolencemanual.wordpress.com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9" name="Rectangle 3"/>
          <p:cNvSpPr>
            <a:spLocks noChangeArrowheads="1"/>
          </p:cNvSpPr>
          <p:nvPr/>
        </p:nvSpPr>
        <p:spPr bwMode="auto">
          <a:xfrm>
            <a:off x="206151" y="1196752"/>
            <a:ext cx="8731697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/>
            <a:r>
              <a:rPr lang="en-US" sz="32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rPr>
              <a:t>Case 10 for teaching package on domestic violence</a:t>
            </a:r>
            <a:endParaRPr lang="de-DE" sz="29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12" name="Rechteck 11"/>
          <p:cNvSpPr/>
          <p:nvPr/>
        </p:nvSpPr>
        <p:spPr>
          <a:xfrm>
            <a:off x="777891" y="3212976"/>
            <a:ext cx="81559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i="1" dirty="0" smtClean="0">
                <a:solidFill>
                  <a:srgbClr val="002060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Name of presenter and institution</a:t>
            </a:r>
          </a:p>
        </p:txBody>
      </p:sp>
      <p:sp>
        <p:nvSpPr>
          <p:cNvPr id="11" name="Rectangle 16"/>
          <p:cNvSpPr>
            <a:spLocks noChangeArrowheads="1"/>
          </p:cNvSpPr>
          <p:nvPr/>
        </p:nvSpPr>
        <p:spPr bwMode="auto">
          <a:xfrm>
            <a:off x="31090" y="6381328"/>
            <a:ext cx="9144000" cy="619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de-DE"/>
          </a:p>
        </p:txBody>
      </p:sp>
      <p:pic>
        <p:nvPicPr>
          <p:cNvPr id="10" name="Picture 5" descr="new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7455" y="5358620"/>
            <a:ext cx="1223360" cy="1245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hteck 13"/>
          <p:cNvSpPr/>
          <p:nvPr/>
        </p:nvSpPr>
        <p:spPr>
          <a:xfrm>
            <a:off x="0" y="0"/>
            <a:ext cx="9144000" cy="62068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DE" sz="3200" b="1" dirty="0">
              <a:solidFill>
                <a:schemeClr val="accent4">
                  <a:lumMod val="20000"/>
                  <a:lumOff val="8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3030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87624" y="1925631"/>
            <a:ext cx="64807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36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rPr>
              <a:t>The Lifelong </a:t>
            </a:r>
            <a:r>
              <a:rPr lang="de-DE" sz="36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rPr>
              <a:t>Impact of Childhood Sexual Violence</a:t>
            </a:r>
          </a:p>
        </p:txBody>
      </p:sp>
      <p:sp>
        <p:nvSpPr>
          <p:cNvPr id="3" name="Rechteck 13"/>
          <p:cNvSpPr/>
          <p:nvPr/>
        </p:nvSpPr>
        <p:spPr>
          <a:xfrm>
            <a:off x="0" y="127727"/>
            <a:ext cx="9144000" cy="62068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DE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16"/>
          <p:cNvSpPr>
            <a:spLocks noChangeArrowheads="1"/>
          </p:cNvSpPr>
          <p:nvPr/>
        </p:nvSpPr>
        <p:spPr bwMode="auto">
          <a:xfrm>
            <a:off x="-16934" y="6408002"/>
            <a:ext cx="9144000" cy="619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de-DE"/>
          </a:p>
        </p:txBody>
      </p:sp>
      <p:pic>
        <p:nvPicPr>
          <p:cNvPr id="5" name="Picture 4" descr="new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9776" y="5503507"/>
            <a:ext cx="1223360" cy="1245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2218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315227"/>
            <a:ext cx="8229600" cy="4525963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show how childhood sexual violence is kept secret within affected families    </a:t>
            </a:r>
            <a:endParaRPr lang="en-GB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1200"/>
              </a:spcAft>
            </a:pP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show how the consequences of childhood abuse manifest in physical illness    </a:t>
            </a:r>
            <a:endParaRPr lang="en-GB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discuss impact on multiple health domains over a lifetime</a:t>
            </a:r>
          </a:p>
        </p:txBody>
      </p:sp>
      <p:sp>
        <p:nvSpPr>
          <p:cNvPr id="4" name="Rechteck 13"/>
          <p:cNvSpPr/>
          <p:nvPr/>
        </p:nvSpPr>
        <p:spPr>
          <a:xfrm>
            <a:off x="0" y="-5564"/>
            <a:ext cx="9144000" cy="62068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3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Aims and objectives</a:t>
            </a:r>
            <a:endParaRPr lang="de-DE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16"/>
          <p:cNvSpPr>
            <a:spLocks noChangeArrowheads="1"/>
          </p:cNvSpPr>
          <p:nvPr/>
        </p:nvSpPr>
        <p:spPr bwMode="auto">
          <a:xfrm>
            <a:off x="-16934" y="6408002"/>
            <a:ext cx="9144000" cy="619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de-DE"/>
          </a:p>
        </p:txBody>
      </p:sp>
      <p:pic>
        <p:nvPicPr>
          <p:cNvPr id="6" name="Picture 5" descr="new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9776" y="5503507"/>
            <a:ext cx="1223360" cy="1245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4592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13"/>
          <p:cNvSpPr/>
          <p:nvPr/>
        </p:nvSpPr>
        <p:spPr>
          <a:xfrm>
            <a:off x="-16934" y="0"/>
            <a:ext cx="9160934" cy="62068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3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Case details</a:t>
            </a:r>
            <a:endParaRPr lang="de-DE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16"/>
          <p:cNvSpPr>
            <a:spLocks noChangeArrowheads="1"/>
          </p:cNvSpPr>
          <p:nvPr/>
        </p:nvSpPr>
        <p:spPr bwMode="auto">
          <a:xfrm>
            <a:off x="-16934" y="6408002"/>
            <a:ext cx="9144000" cy="619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de-DE"/>
          </a:p>
        </p:txBody>
      </p:sp>
      <p:pic>
        <p:nvPicPr>
          <p:cNvPr id="6" name="Picture 5" descr="new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9776" y="5503507"/>
            <a:ext cx="1223360" cy="1245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ontent Placeholder 1"/>
          <p:cNvSpPr>
            <a:spLocks noGrp="1" noChangeArrowheads="1"/>
          </p:cNvSpPr>
          <p:nvPr>
            <p:ph idx="1"/>
          </p:nvPr>
        </p:nvSpPr>
        <p:spPr bwMode="auto">
          <a:xfrm>
            <a:off x="179513" y="1098857"/>
            <a:ext cx="8640960" cy="4985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eaLnBrk="0" fontAlgn="base" hangingPunct="0">
              <a:spcBef>
                <a:spcPct val="0"/>
              </a:spcBef>
              <a:spcAft>
                <a:spcPts val="1200"/>
              </a:spcAft>
            </a:pPr>
            <a:r>
              <a:rPr lang="en-US" altLang="en-US" sz="2400" dirty="0" smtClean="0">
                <a:latin typeface="Arial" panose="020B0604020202020204" pitchFamily="34" charset="0"/>
              </a:rPr>
              <a:t>A </a:t>
            </a:r>
            <a:r>
              <a:rPr lang="en-US" altLang="en-US" sz="2400" dirty="0">
                <a:latin typeface="Arial" panose="020B0604020202020204" pitchFamily="34" charset="0"/>
              </a:rPr>
              <a:t>58 </a:t>
            </a:r>
            <a:r>
              <a:rPr lang="en-US" altLang="en-US" sz="2400" dirty="0" smtClean="0">
                <a:latin typeface="Arial" panose="020B0604020202020204" pitchFamily="34" charset="0"/>
              </a:rPr>
              <a:t>year old  </a:t>
            </a:r>
            <a:r>
              <a:rPr lang="en-US" altLang="en-US" sz="2400" dirty="0">
                <a:latin typeface="Arial" panose="020B0604020202020204" pitchFamily="34" charset="0"/>
              </a:rPr>
              <a:t>woman </a:t>
            </a:r>
            <a:r>
              <a:rPr lang="en-US" altLang="en-US" sz="2400" dirty="0" smtClean="0">
                <a:latin typeface="Arial" panose="020B0604020202020204" pitchFamily="34" charset="0"/>
              </a:rPr>
              <a:t>was </a:t>
            </a:r>
            <a:r>
              <a:rPr lang="en-US" altLang="en-US" sz="2400" dirty="0">
                <a:latin typeface="Arial" panose="020B0604020202020204" pitchFamily="34" charset="0"/>
              </a:rPr>
              <a:t>treated for pain and depression for more than 20 </a:t>
            </a:r>
            <a:r>
              <a:rPr lang="en-US" altLang="en-US" sz="2400" dirty="0" smtClean="0">
                <a:latin typeface="Arial" panose="020B0604020202020204" pitchFamily="34" charset="0"/>
              </a:rPr>
              <a:t>years</a:t>
            </a:r>
          </a:p>
          <a:p>
            <a:pPr algn="just" eaLnBrk="0" fontAlgn="base" hangingPunct="0">
              <a:spcBef>
                <a:spcPct val="0"/>
              </a:spcBef>
              <a:spcAft>
                <a:spcPts val="1200"/>
              </a:spcAft>
            </a:pPr>
            <a:r>
              <a:rPr lang="en-US" altLang="en-US" sz="2400" dirty="0" smtClean="0">
                <a:latin typeface="Arial" panose="020B0604020202020204" pitchFamily="34" charset="0"/>
              </a:rPr>
              <a:t>Only </a:t>
            </a:r>
            <a:r>
              <a:rPr lang="en-US" altLang="en-US" sz="2400" dirty="0">
                <a:latin typeface="Arial" panose="020B0604020202020204" pitchFamily="34" charset="0"/>
              </a:rPr>
              <a:t>after her </a:t>
            </a:r>
            <a:r>
              <a:rPr lang="en-US" altLang="en-US" sz="2400" dirty="0" smtClean="0">
                <a:latin typeface="Arial" panose="020B0604020202020204" pitchFamily="34" charset="0"/>
              </a:rPr>
              <a:t>sister’s suicide did she reveal that her uncle  </a:t>
            </a:r>
            <a:r>
              <a:rPr lang="en-US" altLang="en-US" sz="2400" dirty="0">
                <a:latin typeface="Arial" panose="020B0604020202020204" pitchFamily="34" charset="0"/>
              </a:rPr>
              <a:t>sexually abused </a:t>
            </a:r>
            <a:r>
              <a:rPr lang="en-US" altLang="en-US" sz="2400" dirty="0" smtClean="0">
                <a:latin typeface="Arial" panose="020B0604020202020204" pitchFamily="34" charset="0"/>
              </a:rPr>
              <a:t>her between the ages of  9 </a:t>
            </a:r>
            <a:r>
              <a:rPr lang="en-US" altLang="en-US" sz="2400" dirty="0">
                <a:latin typeface="Arial" panose="020B0604020202020204" pitchFamily="34" charset="0"/>
              </a:rPr>
              <a:t>to 16 </a:t>
            </a:r>
            <a:r>
              <a:rPr lang="en-US" altLang="en-US" sz="2400" dirty="0" smtClean="0">
                <a:latin typeface="Arial" panose="020B0604020202020204" pitchFamily="34" charset="0"/>
              </a:rPr>
              <a:t>years</a:t>
            </a:r>
            <a:endParaRPr lang="en-US" altLang="en-US" sz="2400" dirty="0">
              <a:latin typeface="Arial" panose="020B0604020202020204" pitchFamily="34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ts val="1200"/>
              </a:spcAft>
            </a:pPr>
            <a:r>
              <a:rPr lang="en-US" altLang="en-US" sz="2400" dirty="0" smtClean="0">
                <a:latin typeface="Arial" panose="020B0604020202020204" pitchFamily="34" charset="0"/>
              </a:rPr>
              <a:t>With </a:t>
            </a:r>
            <a:r>
              <a:rPr lang="en-US" altLang="en-US" sz="2400" dirty="0">
                <a:latin typeface="Arial" panose="020B0604020202020204" pitchFamily="34" charset="0"/>
              </a:rPr>
              <a:t>the help of counselling, </a:t>
            </a:r>
            <a:r>
              <a:rPr lang="en-US" altLang="en-US" sz="2400" dirty="0" smtClean="0">
                <a:latin typeface="Arial" panose="020B0604020202020204" pitchFamily="34" charset="0"/>
              </a:rPr>
              <a:t>she decided </a:t>
            </a:r>
            <a:r>
              <a:rPr lang="en-US" altLang="en-US" sz="2400" dirty="0">
                <a:latin typeface="Arial" panose="020B0604020202020204" pitchFamily="34" charset="0"/>
              </a:rPr>
              <a:t>to press legal charges against her uncle </a:t>
            </a:r>
            <a:r>
              <a:rPr lang="en-US" altLang="en-US" sz="2400" dirty="0" smtClean="0">
                <a:latin typeface="Arial" panose="020B0604020202020204" pitchFamily="34" charset="0"/>
              </a:rPr>
              <a:t>who </a:t>
            </a:r>
            <a:r>
              <a:rPr lang="en-US" altLang="en-US" sz="2400" dirty="0">
                <a:latin typeface="Arial" panose="020B0604020202020204" pitchFamily="34" charset="0"/>
              </a:rPr>
              <a:t>was found guilty and sentenced by the Supreme Court of </a:t>
            </a:r>
            <a:r>
              <a:rPr lang="en-US" altLang="en-US" sz="2400" dirty="0" smtClean="0">
                <a:latin typeface="Arial" panose="020B0604020202020204" pitchFamily="34" charset="0"/>
              </a:rPr>
              <a:t>Canada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 smtClean="0">
                <a:latin typeface="Arial" panose="020B0604020202020204" pitchFamily="34" charset="0"/>
              </a:rPr>
              <a:t>Her </a:t>
            </a:r>
            <a:r>
              <a:rPr lang="en-US" altLang="en-US" sz="2400" dirty="0">
                <a:latin typeface="Arial" panose="020B0604020202020204" pitchFamily="34" charset="0"/>
              </a:rPr>
              <a:t>depression was now more clearly related to </a:t>
            </a:r>
            <a:r>
              <a:rPr lang="en-US" altLang="en-US" sz="2400" dirty="0" smtClean="0">
                <a:latin typeface="Arial" panose="020B0604020202020204" pitchFamily="34" charset="0"/>
              </a:rPr>
              <a:t>PTSD. </a:t>
            </a:r>
            <a:r>
              <a:rPr lang="en-US" altLang="en-US" sz="2400" dirty="0">
                <a:latin typeface="Arial" panose="020B0604020202020204" pitchFamily="34" charset="0"/>
              </a:rPr>
              <a:t>She describes feeling guilty for never having told anyone before and possibly having prevented him from doing this to her sister</a:t>
            </a:r>
            <a:r>
              <a:rPr lang="en-US" altLang="en-US" sz="2400" dirty="0" smtClean="0">
                <a:latin typeface="Arial" panose="020B0604020202020204" pitchFamily="34" charset="0"/>
              </a:rPr>
              <a:t>, </a:t>
            </a:r>
            <a:r>
              <a:rPr lang="en-US" altLang="en-US" sz="2400" dirty="0">
                <a:latin typeface="Arial" panose="020B0604020202020204" pitchFamily="34" charset="0"/>
              </a:rPr>
              <a:t>her cousins and his </a:t>
            </a:r>
            <a:r>
              <a:rPr lang="en-US" altLang="en-US" sz="2400" dirty="0" smtClean="0">
                <a:latin typeface="Arial" panose="020B0604020202020204" pitchFamily="34" charset="0"/>
              </a:rPr>
              <a:t>grandchildren </a:t>
            </a:r>
            <a:endParaRPr lang="en-US" altLang="en-US" sz="2400" dirty="0">
              <a:latin typeface="Arial" panose="020B0604020202020204" pitchFamily="34" charset="0"/>
            </a:endParaRPr>
          </a:p>
          <a:p>
            <a:pPr marL="0" indent="0" algn="just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kumimoji="0" lang="en-US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0387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219" y="1324479"/>
            <a:ext cx="9019562" cy="5145435"/>
          </a:xfrm>
        </p:spPr>
        <p:txBody>
          <a:bodyPr>
            <a:no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 dirty="0">
              <a:latin typeface="Arial" panose="020B0604020202020204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2400" dirty="0">
                <a:latin typeface="Arial" panose="020B0604020202020204" pitchFamily="34" charset="0"/>
              </a:rPr>
              <a:t> 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‘</a:t>
            </a:r>
            <a:endParaRPr lang="en-GB" sz="1800" dirty="0"/>
          </a:p>
        </p:txBody>
      </p:sp>
      <p:sp>
        <p:nvSpPr>
          <p:cNvPr id="4" name="Rechteck 13"/>
          <p:cNvSpPr/>
          <p:nvPr/>
        </p:nvSpPr>
        <p:spPr>
          <a:xfrm>
            <a:off x="-16934" y="0"/>
            <a:ext cx="9144000" cy="62068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3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Case details</a:t>
            </a:r>
            <a:endParaRPr lang="de-DE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16"/>
          <p:cNvSpPr>
            <a:spLocks noChangeArrowheads="1"/>
          </p:cNvSpPr>
          <p:nvPr/>
        </p:nvSpPr>
        <p:spPr bwMode="auto">
          <a:xfrm>
            <a:off x="-16934" y="6408002"/>
            <a:ext cx="9144000" cy="619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de-DE"/>
          </a:p>
        </p:txBody>
      </p:sp>
      <p:pic>
        <p:nvPicPr>
          <p:cNvPr id="6" name="Picture 5" descr="new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9776" y="5503507"/>
            <a:ext cx="1223360" cy="1245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1"/>
          <p:cNvSpPr txBox="1">
            <a:spLocks noChangeArrowheads="1"/>
          </p:cNvSpPr>
          <p:nvPr/>
        </p:nvSpPr>
        <p:spPr bwMode="auto">
          <a:xfrm>
            <a:off x="92594" y="832405"/>
            <a:ext cx="8760341" cy="52937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eaLnBrk="0" fontAlgn="base" hangingPunct="0">
              <a:spcBef>
                <a:spcPct val="0"/>
              </a:spcBef>
              <a:spcAft>
                <a:spcPts val="1200"/>
              </a:spcAft>
            </a:pPr>
            <a:r>
              <a:rPr lang="en-US" altLang="en-US" sz="2400" dirty="0" smtClean="0">
                <a:latin typeface="Arial" panose="020B0604020202020204" pitchFamily="34" charset="0"/>
              </a:rPr>
              <a:t>She is having financial problems, social isolation, nightmares and significant dental problems, which she directly attributes to her sexual abuse </a:t>
            </a:r>
          </a:p>
          <a:p>
            <a:pPr algn="just" eaLnBrk="0" fontAlgn="base" hangingPunct="0">
              <a:spcBef>
                <a:spcPct val="0"/>
              </a:spcBef>
              <a:spcAft>
                <a:spcPts val="1200"/>
              </a:spcAft>
            </a:pPr>
            <a:r>
              <a:rPr lang="en-US" altLang="en-US" sz="2400" dirty="0" smtClean="0">
                <a:latin typeface="Arial" panose="020B0604020202020204" pitchFamily="34" charset="0"/>
              </a:rPr>
              <a:t>Her asthma may also link to the abuse as vocal chord dysfunction. She also attributes vaginal warts and anal pain to starting from childhood</a:t>
            </a:r>
          </a:p>
          <a:p>
            <a:pPr algn="just" eaLnBrk="0" fontAlgn="base" hangingPunct="0">
              <a:spcBef>
                <a:spcPct val="0"/>
              </a:spcBef>
              <a:spcAft>
                <a:spcPts val="1200"/>
              </a:spcAft>
            </a:pPr>
            <a:r>
              <a:rPr lang="en-US" altLang="en-US" sz="2400" dirty="0" smtClean="0">
                <a:latin typeface="Arial" panose="020B0604020202020204" pitchFamily="34" charset="0"/>
              </a:rPr>
              <a:t>Most recently she has been attending the “Darkness to Light” </a:t>
            </a:r>
            <a:r>
              <a:rPr lang="en-US" altLang="en-US" sz="2400" dirty="0" err="1" smtClean="0">
                <a:latin typeface="Arial" panose="020B0604020202020204" pitchFamily="34" charset="0"/>
              </a:rPr>
              <a:t>programme</a:t>
            </a:r>
            <a:r>
              <a:rPr lang="en-US" altLang="en-US" sz="2400" dirty="0" smtClean="0">
                <a:latin typeface="Arial" panose="020B0604020202020204" pitchFamily="34" charset="0"/>
              </a:rPr>
              <a:t> from the </a:t>
            </a:r>
            <a:r>
              <a:rPr lang="en-US" altLang="en-US" sz="2400" dirty="0" err="1" smtClean="0">
                <a:latin typeface="Arial" panose="020B0604020202020204" pitchFamily="34" charset="0"/>
              </a:rPr>
              <a:t>Voicefound</a:t>
            </a:r>
            <a:r>
              <a:rPr lang="en-US" altLang="en-US" sz="2400" dirty="0" smtClean="0">
                <a:latin typeface="Arial" panose="020B0604020202020204" pitchFamily="34" charset="0"/>
              </a:rPr>
              <a:t> organization to help her 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 smtClean="0">
                <a:latin typeface="Arial" panose="020B0604020202020204" pitchFamily="34" charset="0"/>
              </a:rPr>
              <a:t>She still has court issues as the “victim impact” is still being quantified. She is a survivor and she is not yet out of the woods</a:t>
            </a:r>
          </a:p>
          <a:p>
            <a:pPr marL="0" indent="0" algn="just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altLang="en-US" sz="2000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8445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6"/>
          <p:cNvSpPr>
            <a:spLocks noChangeArrowheads="1"/>
          </p:cNvSpPr>
          <p:nvPr/>
        </p:nvSpPr>
        <p:spPr bwMode="auto">
          <a:xfrm>
            <a:off x="-16934" y="6408002"/>
            <a:ext cx="9144000" cy="619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de-DE"/>
          </a:p>
        </p:txBody>
      </p:sp>
      <p:sp>
        <p:nvSpPr>
          <p:cNvPr id="4" name="Rechteck 3"/>
          <p:cNvSpPr/>
          <p:nvPr/>
        </p:nvSpPr>
        <p:spPr>
          <a:xfrm>
            <a:off x="0" y="0"/>
            <a:ext cx="9144000" cy="62068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de-DE" sz="3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Learning points</a:t>
            </a:r>
            <a:endParaRPr lang="de-DE" sz="36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5" descr="new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7455" y="5358620"/>
            <a:ext cx="1223360" cy="1245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1159587"/>
            <a:ext cx="9036496" cy="5410848"/>
          </a:xfrm>
        </p:spPr>
        <p:txBody>
          <a:bodyPr>
            <a:normAutofit/>
          </a:bodyPr>
          <a:lstStyle/>
          <a:p>
            <a:endParaRPr lang="en-US" altLang="en-US" dirty="0">
              <a:latin typeface="Arial" panose="020B0604020202020204" pitchFamily="34" charset="0"/>
            </a:endParaRPr>
          </a:p>
          <a:p>
            <a:endParaRPr lang="en-GB" dirty="0"/>
          </a:p>
        </p:txBody>
      </p:sp>
      <p:sp>
        <p:nvSpPr>
          <p:cNvPr id="6" name="Content Placeholder 1"/>
          <p:cNvSpPr txBox="1">
            <a:spLocks noChangeArrowheads="1"/>
          </p:cNvSpPr>
          <p:nvPr/>
        </p:nvSpPr>
        <p:spPr bwMode="auto">
          <a:xfrm>
            <a:off x="-47628" y="869419"/>
            <a:ext cx="8760341" cy="55307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eaLnBrk="0" fontAlgn="base" hangingPunct="0">
              <a:spcBef>
                <a:spcPct val="0"/>
              </a:spcBef>
              <a:spcAft>
                <a:spcPts val="1200"/>
              </a:spcAft>
            </a:pPr>
            <a:r>
              <a:rPr lang="en-US" altLang="en-US" sz="2310" dirty="0">
                <a:latin typeface="Arial" panose="020B0604020202020204" pitchFamily="34" charset="0"/>
              </a:rPr>
              <a:t>Girls in Canada are sometimes subjected to </a:t>
            </a:r>
            <a:r>
              <a:rPr lang="en-US" altLang="en-US" sz="2310" b="1" dirty="0">
                <a:latin typeface="Arial" panose="020B0604020202020204" pitchFamily="34" charset="0"/>
              </a:rPr>
              <a:t>repeated rape by family members</a:t>
            </a:r>
            <a:r>
              <a:rPr lang="en-US" altLang="en-US" sz="2310" dirty="0">
                <a:latin typeface="Arial" panose="020B0604020202020204" pitchFamily="34" charset="0"/>
              </a:rPr>
              <a:t> and will </a:t>
            </a:r>
            <a:r>
              <a:rPr lang="en-US" altLang="en-US" sz="2310" dirty="0" smtClean="0">
                <a:latin typeface="Arial" panose="020B0604020202020204" pitchFamily="34" charset="0"/>
              </a:rPr>
              <a:t>find it very difficult to discuss </a:t>
            </a:r>
            <a:r>
              <a:rPr lang="en-US" altLang="en-US" sz="2310" dirty="0">
                <a:latin typeface="Arial" panose="020B0604020202020204" pitchFamily="34" charset="0"/>
              </a:rPr>
              <a:t>the past traumatic issues even when asked directly about </a:t>
            </a:r>
            <a:r>
              <a:rPr lang="en-US" altLang="en-US" sz="2310" dirty="0" smtClean="0">
                <a:latin typeface="Arial" panose="020B0604020202020204" pitchFamily="34" charset="0"/>
              </a:rPr>
              <a:t>them</a:t>
            </a:r>
          </a:p>
          <a:p>
            <a:pPr algn="just" eaLnBrk="0" fontAlgn="base" hangingPunct="0">
              <a:spcBef>
                <a:spcPct val="0"/>
              </a:spcBef>
              <a:spcAft>
                <a:spcPts val="1200"/>
              </a:spcAft>
            </a:pPr>
            <a:r>
              <a:rPr lang="en-US" altLang="en-US" sz="2310" b="1" dirty="0" smtClean="0">
                <a:latin typeface="Arial" panose="020B0604020202020204" pitchFamily="34" charset="0"/>
              </a:rPr>
              <a:t>Suspicion </a:t>
            </a:r>
            <a:r>
              <a:rPr lang="en-US" altLang="en-US" sz="2310" b="1" dirty="0">
                <a:latin typeface="Arial" panose="020B0604020202020204" pitchFamily="34" charset="0"/>
              </a:rPr>
              <a:t>of childhood trauma </a:t>
            </a:r>
            <a:r>
              <a:rPr lang="en-US" altLang="en-US" sz="2310" dirty="0">
                <a:latin typeface="Arial" panose="020B0604020202020204" pitchFamily="34" charset="0"/>
              </a:rPr>
              <a:t>must go up when dealing with comorbidities such as chronic pain, depression, unexplained pelvic or anal pain and many other chronic debilitating </a:t>
            </a:r>
            <a:r>
              <a:rPr lang="en-US" altLang="en-US" sz="2310" dirty="0" smtClean="0">
                <a:latin typeface="Arial" panose="020B0604020202020204" pitchFamily="34" charset="0"/>
              </a:rPr>
              <a:t>conditions</a:t>
            </a:r>
          </a:p>
          <a:p>
            <a:pPr algn="just" eaLnBrk="0" fontAlgn="base" hangingPunct="0">
              <a:spcBef>
                <a:spcPct val="0"/>
              </a:spcBef>
              <a:spcAft>
                <a:spcPts val="1200"/>
              </a:spcAft>
            </a:pPr>
            <a:r>
              <a:rPr lang="en-US" altLang="en-US" sz="2310" b="1" dirty="0" smtClean="0">
                <a:latin typeface="Arial" panose="020B0604020202020204" pitchFamily="34" charset="0"/>
              </a:rPr>
              <a:t>Telling </a:t>
            </a:r>
            <a:r>
              <a:rPr lang="en-US" altLang="en-US" sz="2310" b="1" dirty="0">
                <a:latin typeface="Arial" panose="020B0604020202020204" pitchFamily="34" charset="0"/>
              </a:rPr>
              <a:t>a story is not the end of the problem but more like a beginning of healing.</a:t>
            </a:r>
            <a:r>
              <a:rPr lang="en-US" altLang="en-US" sz="2310" dirty="0">
                <a:latin typeface="Arial" panose="020B0604020202020204" pitchFamily="34" charset="0"/>
              </a:rPr>
              <a:t> Community resources like </a:t>
            </a:r>
            <a:r>
              <a:rPr lang="en-US" altLang="en-US" sz="2310" dirty="0" err="1">
                <a:latin typeface="Arial" panose="020B0604020202020204" pitchFamily="34" charset="0"/>
              </a:rPr>
              <a:t>Voicefound</a:t>
            </a:r>
            <a:r>
              <a:rPr lang="en-US" altLang="en-US" sz="2310" dirty="0">
                <a:latin typeface="Arial" panose="020B0604020202020204" pitchFamily="34" charset="0"/>
              </a:rPr>
              <a:t> can </a:t>
            </a:r>
            <a:r>
              <a:rPr lang="en-US" altLang="en-US" sz="2310" dirty="0" smtClean="0">
                <a:latin typeface="Arial" panose="020B0604020202020204" pitchFamily="34" charset="0"/>
              </a:rPr>
              <a:t>help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310" b="1" dirty="0" smtClean="0">
                <a:latin typeface="Arial" panose="020B0604020202020204" pitchFamily="34" charset="0"/>
              </a:rPr>
              <a:t>Physician’s </a:t>
            </a:r>
            <a:r>
              <a:rPr lang="en-US" altLang="en-US" sz="2310" b="1" dirty="0">
                <a:latin typeface="Arial" panose="020B0604020202020204" pitchFamily="34" charset="0"/>
              </a:rPr>
              <a:t>patient records </a:t>
            </a:r>
            <a:r>
              <a:rPr lang="en-US" altLang="en-US" sz="2310" b="1" dirty="0" smtClean="0">
                <a:latin typeface="Arial" panose="020B0604020202020204" pitchFamily="34" charset="0"/>
              </a:rPr>
              <a:t>containing detailed and </a:t>
            </a:r>
            <a:r>
              <a:rPr lang="en-US" altLang="en-US" sz="2310" b="1" dirty="0">
                <a:latin typeface="Arial" panose="020B0604020202020204" pitchFamily="34" charset="0"/>
              </a:rPr>
              <a:t>clear accounts of childhood abuse are extremely valuable </a:t>
            </a:r>
            <a:r>
              <a:rPr lang="en-US" altLang="en-US" sz="2310" b="1" dirty="0" smtClean="0">
                <a:latin typeface="Arial" panose="020B0604020202020204" pitchFamily="34" charset="0"/>
              </a:rPr>
              <a:t>          for </a:t>
            </a:r>
            <a:r>
              <a:rPr lang="en-US" altLang="en-US" sz="2310" b="1" dirty="0">
                <a:latin typeface="Arial" panose="020B0604020202020204" pitchFamily="34" charset="0"/>
              </a:rPr>
              <a:t>the adult seeking legal help</a:t>
            </a:r>
            <a:r>
              <a:rPr lang="en-US" altLang="en-US" sz="2310" dirty="0">
                <a:latin typeface="Arial" panose="020B0604020202020204" pitchFamily="34" charset="0"/>
              </a:rPr>
              <a:t>, and should remain </a:t>
            </a:r>
            <a:r>
              <a:rPr lang="en-US" altLang="en-US" sz="2310" dirty="0" smtClean="0">
                <a:latin typeface="Arial" panose="020B0604020202020204" pitchFamily="34" charset="0"/>
              </a:rPr>
              <a:t>    available </a:t>
            </a:r>
            <a:r>
              <a:rPr lang="en-US" altLang="en-US" sz="2310" dirty="0">
                <a:latin typeface="Arial" panose="020B0604020202020204" pitchFamily="34" charset="0"/>
              </a:rPr>
              <a:t>to </a:t>
            </a:r>
            <a:r>
              <a:rPr lang="en-US" altLang="en-US" sz="2310" dirty="0" smtClean="0">
                <a:latin typeface="Arial" panose="020B0604020202020204" pitchFamily="34" charset="0"/>
              </a:rPr>
              <a:t>the victim</a:t>
            </a:r>
          </a:p>
        </p:txBody>
      </p:sp>
    </p:spTree>
    <p:extLst>
      <p:ext uri="{BB962C8B-B14F-4D97-AF65-F5344CB8AC3E}">
        <p14:creationId xmlns:p14="http://schemas.microsoft.com/office/powerpoint/2010/main" val="592392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582543" y="4797969"/>
            <a:ext cx="67313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400" b="1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https://mwiaviolencemanual.wordpress.com/</a:t>
            </a:r>
            <a:endParaRPr lang="de-DE" sz="2400" b="1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16"/>
          <p:cNvSpPr>
            <a:spLocks noChangeArrowheads="1"/>
          </p:cNvSpPr>
          <p:nvPr/>
        </p:nvSpPr>
        <p:spPr bwMode="auto">
          <a:xfrm>
            <a:off x="31090" y="6381328"/>
            <a:ext cx="9144000" cy="619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de-DE"/>
          </a:p>
        </p:txBody>
      </p:sp>
      <p:sp>
        <p:nvSpPr>
          <p:cNvPr id="4" name="Rechteck 3"/>
          <p:cNvSpPr/>
          <p:nvPr/>
        </p:nvSpPr>
        <p:spPr>
          <a:xfrm>
            <a:off x="0" y="0"/>
            <a:ext cx="9144000" cy="62068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MWIA´s training 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module on violence</a:t>
            </a:r>
            <a:endParaRPr lang="de-DE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5" descr="new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5445224"/>
            <a:ext cx="1223360" cy="1245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747" y="1268760"/>
            <a:ext cx="7868685" cy="3024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1974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382</Words>
  <Application>Microsoft Office PowerPoint</Application>
  <PresentationFormat>Bildschirmpräsentation (4:3)</PresentationFormat>
  <Paragraphs>27</Paragraphs>
  <Slides>7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7</vt:i4>
      </vt:variant>
    </vt:vector>
  </HeadingPairs>
  <TitlesOfParts>
    <vt:vector size="8" baseType="lpstr">
      <vt:lpstr>Larissa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pfleide</dc:creator>
  <cp:lastModifiedBy>pfleide</cp:lastModifiedBy>
  <cp:revision>253</cp:revision>
  <cp:lastPrinted>2016-10-24T19:27:33Z</cp:lastPrinted>
  <dcterms:created xsi:type="dcterms:W3CDTF">2014-08-04T10:28:33Z</dcterms:created>
  <dcterms:modified xsi:type="dcterms:W3CDTF">2017-04-02T13:48:57Z</dcterms:modified>
</cp:coreProperties>
</file>